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57"/>
  </p:notesMasterIdLst>
  <p:sldIdLst>
    <p:sldId id="355" r:id="rId2"/>
    <p:sldId id="275" r:id="rId3"/>
    <p:sldId id="276" r:id="rId4"/>
    <p:sldId id="277" r:id="rId5"/>
    <p:sldId id="313" r:id="rId6"/>
    <p:sldId id="383" r:id="rId7"/>
    <p:sldId id="316" r:id="rId8"/>
    <p:sldId id="317" r:id="rId9"/>
    <p:sldId id="314" r:id="rId10"/>
    <p:sldId id="380" r:id="rId11"/>
    <p:sldId id="318" r:id="rId12"/>
    <p:sldId id="382" r:id="rId13"/>
    <p:sldId id="381" r:id="rId14"/>
    <p:sldId id="319" r:id="rId15"/>
    <p:sldId id="315" r:id="rId16"/>
    <p:sldId id="320" r:id="rId17"/>
    <p:sldId id="279" r:id="rId18"/>
    <p:sldId id="321" r:id="rId19"/>
    <p:sldId id="322" r:id="rId20"/>
    <p:sldId id="356" r:id="rId21"/>
    <p:sldId id="357" r:id="rId22"/>
    <p:sldId id="358" r:id="rId23"/>
    <p:sldId id="384" r:id="rId24"/>
    <p:sldId id="376" r:id="rId25"/>
    <p:sldId id="323" r:id="rId26"/>
    <p:sldId id="324" r:id="rId27"/>
    <p:sldId id="377" r:id="rId28"/>
    <p:sldId id="379" r:id="rId29"/>
    <p:sldId id="378" r:id="rId30"/>
    <p:sldId id="462" r:id="rId31"/>
    <p:sldId id="465" r:id="rId32"/>
    <p:sldId id="326" r:id="rId33"/>
    <p:sldId id="327" r:id="rId34"/>
    <p:sldId id="328" r:id="rId35"/>
    <p:sldId id="466" r:id="rId36"/>
    <p:sldId id="345" r:id="rId37"/>
    <p:sldId id="346" r:id="rId38"/>
    <p:sldId id="347" r:id="rId39"/>
    <p:sldId id="349" r:id="rId40"/>
    <p:sldId id="350" r:id="rId41"/>
    <p:sldId id="351" r:id="rId42"/>
    <p:sldId id="352" r:id="rId43"/>
    <p:sldId id="353" r:id="rId44"/>
    <p:sldId id="354" r:id="rId45"/>
    <p:sldId id="343" r:id="rId46"/>
    <p:sldId id="368" r:id="rId47"/>
    <p:sldId id="373" r:id="rId48"/>
    <p:sldId id="369" r:id="rId49"/>
    <p:sldId id="37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40" r:id="rId58"/>
    <p:sldId id="341" r:id="rId59"/>
    <p:sldId id="374" r:id="rId60"/>
    <p:sldId id="342" r:id="rId61"/>
    <p:sldId id="371" r:id="rId62"/>
    <p:sldId id="467" r:id="rId63"/>
    <p:sldId id="385" r:id="rId64"/>
    <p:sldId id="468" r:id="rId65"/>
    <p:sldId id="387" r:id="rId66"/>
    <p:sldId id="469" r:id="rId67"/>
    <p:sldId id="388" r:id="rId68"/>
    <p:sldId id="389" r:id="rId69"/>
    <p:sldId id="470" r:id="rId70"/>
    <p:sldId id="390" r:id="rId71"/>
    <p:sldId id="391" r:id="rId72"/>
    <p:sldId id="471" r:id="rId73"/>
    <p:sldId id="393" r:id="rId74"/>
    <p:sldId id="394" r:id="rId75"/>
    <p:sldId id="472" r:id="rId76"/>
    <p:sldId id="395" r:id="rId77"/>
    <p:sldId id="396" r:id="rId78"/>
    <p:sldId id="397" r:id="rId79"/>
    <p:sldId id="398" r:id="rId80"/>
    <p:sldId id="399" r:id="rId81"/>
    <p:sldId id="400" r:id="rId82"/>
    <p:sldId id="401" r:id="rId83"/>
    <p:sldId id="402" r:id="rId84"/>
    <p:sldId id="403" r:id="rId85"/>
    <p:sldId id="473" r:id="rId86"/>
    <p:sldId id="474" r:id="rId87"/>
    <p:sldId id="404" r:id="rId88"/>
    <p:sldId id="405" r:id="rId89"/>
    <p:sldId id="406" r:id="rId90"/>
    <p:sldId id="407" r:id="rId91"/>
    <p:sldId id="408" r:id="rId92"/>
    <p:sldId id="409" r:id="rId93"/>
    <p:sldId id="479" r:id="rId94"/>
    <p:sldId id="410" r:id="rId95"/>
    <p:sldId id="480" r:id="rId96"/>
    <p:sldId id="411" r:id="rId97"/>
    <p:sldId id="482" r:id="rId98"/>
    <p:sldId id="412" r:id="rId99"/>
    <p:sldId id="483" r:id="rId100"/>
    <p:sldId id="413" r:id="rId101"/>
    <p:sldId id="484" r:id="rId102"/>
    <p:sldId id="414" r:id="rId103"/>
    <p:sldId id="475" r:id="rId104"/>
    <p:sldId id="476" r:id="rId105"/>
    <p:sldId id="415" r:id="rId106"/>
    <p:sldId id="416" r:id="rId107"/>
    <p:sldId id="418" r:id="rId108"/>
    <p:sldId id="485" r:id="rId109"/>
    <p:sldId id="419" r:id="rId110"/>
    <p:sldId id="420" r:id="rId111"/>
    <p:sldId id="421" r:id="rId112"/>
    <p:sldId id="422" r:id="rId113"/>
    <p:sldId id="477" r:id="rId114"/>
    <p:sldId id="423" r:id="rId115"/>
    <p:sldId id="424" r:id="rId116"/>
    <p:sldId id="425" r:id="rId117"/>
    <p:sldId id="426" r:id="rId118"/>
    <p:sldId id="427" r:id="rId119"/>
    <p:sldId id="428" r:id="rId120"/>
    <p:sldId id="429" r:id="rId121"/>
    <p:sldId id="430" r:id="rId122"/>
    <p:sldId id="431" r:id="rId123"/>
    <p:sldId id="432" r:id="rId124"/>
    <p:sldId id="433" r:id="rId125"/>
    <p:sldId id="434" r:id="rId126"/>
    <p:sldId id="435" r:id="rId127"/>
    <p:sldId id="436" r:id="rId128"/>
    <p:sldId id="437" r:id="rId129"/>
    <p:sldId id="438" r:id="rId130"/>
    <p:sldId id="439" r:id="rId131"/>
    <p:sldId id="440" r:id="rId132"/>
    <p:sldId id="441" r:id="rId133"/>
    <p:sldId id="442" r:id="rId134"/>
    <p:sldId id="443" r:id="rId135"/>
    <p:sldId id="444" r:id="rId136"/>
    <p:sldId id="445" r:id="rId137"/>
    <p:sldId id="446" r:id="rId138"/>
    <p:sldId id="447" r:id="rId139"/>
    <p:sldId id="448" r:id="rId140"/>
    <p:sldId id="449" r:id="rId141"/>
    <p:sldId id="450" r:id="rId142"/>
    <p:sldId id="451" r:id="rId143"/>
    <p:sldId id="452" r:id="rId144"/>
    <p:sldId id="453" r:id="rId145"/>
    <p:sldId id="454" r:id="rId146"/>
    <p:sldId id="455" r:id="rId147"/>
    <p:sldId id="456" r:id="rId148"/>
    <p:sldId id="457" r:id="rId149"/>
    <p:sldId id="458" r:id="rId150"/>
    <p:sldId id="459" r:id="rId151"/>
    <p:sldId id="478" r:id="rId152"/>
    <p:sldId id="460" r:id="rId153"/>
    <p:sldId id="461" r:id="rId154"/>
    <p:sldId id="372" r:id="rId155"/>
    <p:sldId id="310" r:id="rId15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4882"/>
    <a:srgbClr val="336699"/>
    <a:srgbClr val="CC0000"/>
    <a:srgbClr val="008000"/>
    <a:srgbClr val="CCFFFF"/>
    <a:srgbClr val="800080"/>
    <a:srgbClr val="0033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4" autoAdjust="0"/>
    <p:restoredTop sz="94309" autoAdjust="0"/>
  </p:normalViewPr>
  <p:slideViewPr>
    <p:cSldViewPr>
      <p:cViewPr varScale="1">
        <p:scale>
          <a:sx n="79" d="100"/>
          <a:sy n="79" d="100"/>
        </p:scale>
        <p:origin x="-1315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0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225B8B-16A2-4AE6-AB6D-860DD2693C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84695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oleObject" Target="../embeddings/oleObject4.bin"/><Relationship Id="rId3" Type="http://schemas.openxmlformats.org/officeDocument/2006/relationships/image" Target="../media/image5.jpeg"/><Relationship Id="rId7" Type="http://schemas.openxmlformats.org/officeDocument/2006/relationships/image" Target="../media/image1.png"/><Relationship Id="rId12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3.bin"/><Relationship Id="rId5" Type="http://schemas.openxmlformats.org/officeDocument/2006/relationships/image" Target="../media/image7.jpeg"/><Relationship Id="rId10" Type="http://schemas.openxmlformats.org/officeDocument/2006/relationships/image" Target="../media/image8.jpeg"/><Relationship Id="rId4" Type="http://schemas.openxmlformats.org/officeDocument/2006/relationships/image" Target="../media/image6.jpeg"/><Relationship Id="rId9" Type="http://schemas.openxmlformats.org/officeDocument/2006/relationships/image" Target="../media/image2.png"/><Relationship Id="rId1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gray">
          <a:xfrm>
            <a:off x="8004175" y="0"/>
            <a:ext cx="1139825" cy="6858000"/>
          </a:xfrm>
          <a:prstGeom prst="rect">
            <a:avLst/>
          </a:prstGeom>
          <a:solidFill>
            <a:schemeClr val="bg2">
              <a:alpha val="3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4638675"/>
            <a:ext cx="9144000" cy="2219325"/>
          </a:xfrm>
          <a:prstGeom prst="rect">
            <a:avLst/>
          </a:prstGeom>
          <a:solidFill>
            <a:schemeClr val="folHlink">
              <a:alpha val="3098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gray">
          <a:xfrm>
            <a:off x="0" y="2149475"/>
            <a:ext cx="9144000" cy="2498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5" name="Freeform 5"/>
          <p:cNvSpPr>
            <a:spLocks/>
          </p:cNvSpPr>
          <p:nvPr/>
        </p:nvSpPr>
        <p:spPr bwMode="gray">
          <a:xfrm>
            <a:off x="-9525" y="2138363"/>
            <a:ext cx="8015288" cy="2271712"/>
          </a:xfrm>
          <a:custGeom>
            <a:avLst/>
            <a:gdLst>
              <a:gd name="T0" fmla="*/ 0 w 5049"/>
              <a:gd name="T1" fmla="*/ 0 h 1471"/>
              <a:gd name="T2" fmla="*/ 2147483647 w 5049"/>
              <a:gd name="T3" fmla="*/ 4770441 h 1471"/>
              <a:gd name="T4" fmla="*/ 2147483647 w 5049"/>
              <a:gd name="T5" fmla="*/ 2147483647 h 1471"/>
              <a:gd name="T6" fmla="*/ 0 w 5049"/>
              <a:gd name="T7" fmla="*/ 2147483647 h 1471"/>
              <a:gd name="T8" fmla="*/ 0 w 5049"/>
              <a:gd name="T9" fmla="*/ 0 h 14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49" h="1471">
                <a:moveTo>
                  <a:pt x="0" y="0"/>
                </a:moveTo>
                <a:lnTo>
                  <a:pt x="5049" y="2"/>
                </a:lnTo>
                <a:lnTo>
                  <a:pt x="5048" y="1458"/>
                </a:lnTo>
                <a:lnTo>
                  <a:pt x="0" y="1471"/>
                </a:lnTo>
                <a:lnTo>
                  <a:pt x="0" y="0"/>
                </a:lnTo>
                <a:close/>
              </a:path>
            </a:pathLst>
          </a:custGeom>
          <a:solidFill>
            <a:schemeClr val="folHlink">
              <a:alpha val="7294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3366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190500" y="2324100"/>
            <a:ext cx="3276600" cy="3314700"/>
            <a:chOff x="120" y="1464"/>
            <a:chExt cx="2064" cy="2088"/>
          </a:xfrm>
        </p:grpSpPr>
        <p:sp>
          <p:nvSpPr>
            <p:cNvPr id="10" name="AutoShape 16" descr="gdd01"/>
            <p:cNvSpPr>
              <a:spLocks noChangeArrowheads="1"/>
            </p:cNvSpPr>
            <p:nvPr userDrawn="1"/>
          </p:nvSpPr>
          <p:spPr bwMode="gray">
            <a:xfrm>
              <a:off x="120" y="1992"/>
              <a:ext cx="1104" cy="1008"/>
            </a:xfrm>
            <a:prstGeom prst="hexagon">
              <a:avLst>
                <a:gd name="adj" fmla="val 27381"/>
                <a:gd name="vf" fmla="val 115470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endParaRPr lang="ko-KR" altLang="en-US" smtClean="0">
                <a:latin typeface="Times New Roman" pitchFamily="18" charset="0"/>
                <a:ea typeface="Gulim" pitchFamily="34" charset="-127"/>
              </a:endParaRPr>
            </a:p>
          </p:txBody>
        </p:sp>
        <p:sp>
          <p:nvSpPr>
            <p:cNvPr id="11" name="AutoShape 17" descr="gdd04"/>
            <p:cNvSpPr>
              <a:spLocks noChangeArrowheads="1"/>
            </p:cNvSpPr>
            <p:nvPr userDrawn="1"/>
          </p:nvSpPr>
          <p:spPr bwMode="gray">
            <a:xfrm>
              <a:off x="1032" y="1464"/>
              <a:ext cx="1152" cy="1008"/>
            </a:xfrm>
            <a:prstGeom prst="hexagon">
              <a:avLst>
                <a:gd name="adj" fmla="val 28571"/>
                <a:gd name="vf" fmla="val 115470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endParaRPr lang="ko-KR" altLang="en-US" smtClean="0">
                <a:latin typeface="Times New Roman" pitchFamily="18" charset="0"/>
                <a:ea typeface="Gulim" pitchFamily="34" charset="-127"/>
              </a:endParaRPr>
            </a:p>
          </p:txBody>
        </p:sp>
        <p:sp>
          <p:nvSpPr>
            <p:cNvPr id="12" name="AutoShape 18" descr="gdd03"/>
            <p:cNvSpPr>
              <a:spLocks noChangeArrowheads="1"/>
            </p:cNvSpPr>
            <p:nvPr userDrawn="1"/>
          </p:nvSpPr>
          <p:spPr bwMode="gray">
            <a:xfrm>
              <a:off x="1008" y="2544"/>
              <a:ext cx="1152" cy="1008"/>
            </a:xfrm>
            <a:prstGeom prst="hexagon">
              <a:avLst>
                <a:gd name="adj" fmla="val 28571"/>
                <a:gd name="vf" fmla="val 115470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endParaRPr lang="ko-KR" altLang="en-US" smtClean="0">
                <a:latin typeface="Times New Roman" pitchFamily="18" charset="0"/>
                <a:ea typeface="Gulim" pitchFamily="34" charset="-127"/>
              </a:endParaRPr>
            </a:p>
          </p:txBody>
        </p:sp>
      </p:grpSp>
      <p:graphicFrame>
        <p:nvGraphicFramePr>
          <p:cNvPr id="13" name="Object 22"/>
          <p:cNvGraphicFramePr>
            <a:graphicFrameLocks noChangeAspect="1"/>
          </p:cNvGraphicFramePr>
          <p:nvPr userDrawn="1"/>
        </p:nvGraphicFramePr>
        <p:xfrm>
          <a:off x="1143000" y="1371600"/>
          <a:ext cx="6762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2" name="Image" r:id="rId6" imgW="11123810" imgH="1066291" progId="Photoshop.Image.7">
                  <p:embed/>
                </p:oleObj>
              </mc:Choice>
              <mc:Fallback>
                <p:oleObj name="Image" r:id="rId6" imgW="11123810" imgH="106629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67627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3"/>
          <p:cNvGraphicFramePr>
            <a:graphicFrameLocks noChangeAspect="1"/>
          </p:cNvGraphicFramePr>
          <p:nvPr userDrawn="1"/>
        </p:nvGraphicFramePr>
        <p:xfrm>
          <a:off x="3429000" y="3581400"/>
          <a:ext cx="44196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3" name="Image" r:id="rId8" imgW="7720635" imgH="469841" progId="Photoshop.Image.7">
                  <p:embed/>
                </p:oleObj>
              </mc:Choice>
              <mc:Fallback>
                <p:oleObj name="Image" r:id="rId8" imgW="7720635" imgH="46984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8DA1B2"/>
                          </a:clrFrom>
                          <a:clrTo>
                            <a:srgbClr val="8DA1B2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581400"/>
                        <a:ext cx="44196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24" descr="hdulogo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3338"/>
            <a:ext cx="19050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Object 25"/>
          <p:cNvGraphicFramePr>
            <a:graphicFrameLocks noChangeAspect="1"/>
          </p:cNvGraphicFramePr>
          <p:nvPr userDrawn="1"/>
        </p:nvGraphicFramePr>
        <p:xfrm>
          <a:off x="3706813" y="2247900"/>
          <a:ext cx="15128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4" name="Image" r:id="rId11" imgW="1447619" imgH="647391" progId="Photoshop.Image.7">
                  <p:embed/>
                </p:oleObj>
              </mc:Choice>
              <mc:Fallback>
                <p:oleObj name="Image" r:id="rId11" imgW="1447619" imgH="64739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7592AB"/>
                          </a:clrFrom>
                          <a:clrTo>
                            <a:srgbClr val="7592AB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2247900"/>
                        <a:ext cx="151288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6"/>
          <p:cNvGraphicFramePr>
            <a:graphicFrameLocks noChangeAspect="1"/>
          </p:cNvGraphicFramePr>
          <p:nvPr userDrawn="1"/>
        </p:nvGraphicFramePr>
        <p:xfrm>
          <a:off x="3708400" y="2990850"/>
          <a:ext cx="38877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5" name="Image" r:id="rId13" imgW="3834921" imgH="507578" progId="Photoshop.Image.7">
                  <p:embed/>
                </p:oleObj>
              </mc:Choice>
              <mc:Fallback>
                <p:oleObj name="Image" r:id="rId13" imgW="3834921" imgH="507578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7592AB"/>
                          </a:clrFrom>
                          <a:clrTo>
                            <a:srgbClr val="7592AB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990850"/>
                        <a:ext cx="3887788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408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AD6C4F-B8EF-4E68-9256-4AFBE07427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93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A20578-A248-457B-B731-06304A81CBB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79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114BCE-F58E-457F-98B9-0670EB990C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352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076325"/>
            <a:ext cx="4038600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6663"/>
            <a:ext cx="4038600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ED9EBD-A7B2-4244-9621-6868600C4D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82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C34508-0E02-4FDE-AE8D-C7E2AB5F79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462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1BB24E-F815-4C1A-95EF-A38AD839E64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712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1326F4-4284-4796-BC38-2318B0C8DF5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70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84302-F120-41C0-8AFB-619D37C9B5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36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3BBEA3-1DEE-445C-AE21-BC8463F1D4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17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3864AB-567E-4C7E-8BB3-47122160B5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9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EB112B-8589-4CEA-8B2F-B5403C9A07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4296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A2E83A-E634-40A7-BD17-3257CE3155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978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2"/>
          <p:cNvSpPr>
            <a:spLocks/>
          </p:cNvSpPr>
          <p:nvPr/>
        </p:nvSpPr>
        <p:spPr bwMode="gray">
          <a:xfrm>
            <a:off x="-9525" y="344488"/>
            <a:ext cx="8194675" cy="633412"/>
          </a:xfrm>
          <a:custGeom>
            <a:avLst/>
            <a:gdLst>
              <a:gd name="T0" fmla="*/ 0 w 5049"/>
              <a:gd name="T1" fmla="*/ 0 h 1471"/>
              <a:gd name="T2" fmla="*/ 2147483647 w 5049"/>
              <a:gd name="T3" fmla="*/ 370746 h 1471"/>
              <a:gd name="T4" fmla="*/ 2147483647 w 5049"/>
              <a:gd name="T5" fmla="*/ 270336452 h 1471"/>
              <a:gd name="T6" fmla="*/ 0 w 5049"/>
              <a:gd name="T7" fmla="*/ 272746949 h 1471"/>
              <a:gd name="T8" fmla="*/ 0 w 5049"/>
              <a:gd name="T9" fmla="*/ 0 h 14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49" h="1471">
                <a:moveTo>
                  <a:pt x="0" y="0"/>
                </a:moveTo>
                <a:lnTo>
                  <a:pt x="5049" y="2"/>
                </a:lnTo>
                <a:lnTo>
                  <a:pt x="5048" y="1458"/>
                </a:lnTo>
                <a:lnTo>
                  <a:pt x="0" y="147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3366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8153400" y="0"/>
            <a:ext cx="990600" cy="6858000"/>
            <a:chOff x="5040" y="0"/>
            <a:chExt cx="720" cy="4320"/>
          </a:xfrm>
        </p:grpSpPr>
        <p:sp>
          <p:nvSpPr>
            <p:cNvPr id="1038" name="Rectangle 4"/>
            <p:cNvSpPr>
              <a:spLocks noChangeArrowheads="1"/>
            </p:cNvSpPr>
            <p:nvPr/>
          </p:nvSpPr>
          <p:spPr bwMode="gray">
            <a:xfrm>
              <a:off x="5042" y="0"/>
              <a:ext cx="718" cy="4320"/>
            </a:xfrm>
            <a:prstGeom prst="rect">
              <a:avLst/>
            </a:prstGeom>
            <a:solidFill>
              <a:schemeClr val="folHlink">
                <a:alpha val="3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9" name="Rectangle 5"/>
            <p:cNvSpPr>
              <a:spLocks noChangeArrowheads="1"/>
            </p:cNvSpPr>
            <p:nvPr/>
          </p:nvSpPr>
          <p:spPr bwMode="gray">
            <a:xfrm>
              <a:off x="5040" y="219"/>
              <a:ext cx="720" cy="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1028" name="AutoShape 6"/>
          <p:cNvSpPr>
            <a:spLocks noChangeArrowheads="1"/>
          </p:cNvSpPr>
          <p:nvPr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49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9" name="AutoShape 7"/>
          <p:cNvSpPr>
            <a:spLocks noChangeArrowheads="1"/>
          </p:cNvSpPr>
          <p:nvPr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49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30" name="AutoShape 8"/>
          <p:cNvSpPr>
            <a:spLocks noChangeArrowheads="1"/>
          </p:cNvSpPr>
          <p:nvPr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49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9452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86750" y="6386513"/>
            <a:ext cx="457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823156E9-440D-41EB-81C8-536A6AF0B2B5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1033" name="Group 13"/>
          <p:cNvGrpSpPr>
            <a:grpSpLocks/>
          </p:cNvGrpSpPr>
          <p:nvPr/>
        </p:nvGrpSpPr>
        <p:grpSpPr bwMode="auto">
          <a:xfrm>
            <a:off x="152400" y="228600"/>
            <a:ext cx="838200" cy="838200"/>
            <a:chOff x="18" y="144"/>
            <a:chExt cx="510" cy="480"/>
          </a:xfrm>
        </p:grpSpPr>
        <p:sp>
          <p:nvSpPr>
            <p:cNvPr id="1035" name="AutoShape 14"/>
            <p:cNvSpPr>
              <a:spLocks noChangeArrowheads="1"/>
            </p:cNvSpPr>
            <p:nvPr userDrawn="1"/>
          </p:nvSpPr>
          <p:spPr bwMode="gray">
            <a:xfrm>
              <a:off x="18" y="258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hlink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6" name="AutoShape 15"/>
            <p:cNvSpPr>
              <a:spLocks noChangeArrowheads="1"/>
            </p:cNvSpPr>
            <p:nvPr userDrawn="1"/>
          </p:nvSpPr>
          <p:spPr bwMode="gray">
            <a:xfrm>
              <a:off x="240" y="14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7" name="AutoShape 16"/>
            <p:cNvSpPr>
              <a:spLocks noChangeArrowheads="1"/>
            </p:cNvSpPr>
            <p:nvPr userDrawn="1"/>
          </p:nvSpPr>
          <p:spPr bwMode="gray">
            <a:xfrm>
              <a:off x="240" y="38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1034" name="Rectangle 17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9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89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89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89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89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9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94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189449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94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189449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94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189449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94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189449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94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189449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4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76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77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78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79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80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0.png"/><Relationship Id="rId5" Type="http://schemas.openxmlformats.org/officeDocument/2006/relationships/slide" Target="slide89.xml"/><Relationship Id="rId4" Type="http://schemas.openxmlformats.org/officeDocument/2006/relationships/image" Target="../media/image82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1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5.xml"/><Relationship Id="rId5" Type="http://schemas.openxmlformats.org/officeDocument/2006/relationships/slide" Target="slide119.xml"/><Relationship Id="rId4" Type="http://schemas.openxmlformats.org/officeDocument/2006/relationships/slide" Target="slide10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w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83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8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8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91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92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audio" Target="../media/audio1.wav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95.w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96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9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8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98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149.xml"/><Relationship Id="rId2" Type="http://schemas.openxmlformats.org/officeDocument/2006/relationships/slide" Target="slide1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9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emf"/><Relationship Id="rId11" Type="http://schemas.openxmlformats.org/officeDocument/2006/relationships/slide" Target="slide4.xml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oleObject" Target="../embeddings/oleObject19.bin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10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101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0.png"/><Relationship Id="rId5" Type="http://schemas.openxmlformats.org/officeDocument/2006/relationships/slide" Target="slide133.xml"/><Relationship Id="rId4" Type="http://schemas.openxmlformats.org/officeDocument/2006/relationships/image" Target="../media/image102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10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4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3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3" Type="http://schemas.openxmlformats.org/officeDocument/2006/relationships/slide" Target="slide89.xml"/><Relationship Id="rId7" Type="http://schemas.openxmlformats.org/officeDocument/2006/relationships/image" Target="../media/image9.gif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5.xml"/><Relationship Id="rId5" Type="http://schemas.openxmlformats.org/officeDocument/2006/relationships/slide" Target="slide63.xml"/><Relationship Id="rId10" Type="http://schemas.openxmlformats.org/officeDocument/2006/relationships/slide" Target="slide153.xml"/><Relationship Id="rId4" Type="http://schemas.openxmlformats.org/officeDocument/2006/relationships/slide" Target="slide24.xml"/><Relationship Id="rId9" Type="http://schemas.openxmlformats.org/officeDocument/2006/relationships/slide" Target="slide1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.png"/><Relationship Id="rId5" Type="http://schemas.openxmlformats.org/officeDocument/2006/relationships/slide" Target="slide3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7.xml"/><Relationship Id="rId5" Type="http://schemas.openxmlformats.org/officeDocument/2006/relationships/slide" Target="slide46.xml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120.xml"/><Relationship Id="rId3" Type="http://schemas.openxmlformats.org/officeDocument/2006/relationships/image" Target="../media/image10.png"/><Relationship Id="rId7" Type="http://schemas.openxmlformats.org/officeDocument/2006/relationships/slide" Target="slide12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0.xml"/><Relationship Id="rId4" Type="http://schemas.openxmlformats.org/officeDocument/2006/relationships/slide" Target="slide32.xml"/><Relationship Id="rId9" Type="http://schemas.openxmlformats.org/officeDocument/2006/relationships/slide" Target="slide1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2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png"/><Relationship Id="rId5" Type="http://schemas.openxmlformats.org/officeDocument/2006/relationships/slide" Target="slide29.xml"/><Relationship Id="rId4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.png"/><Relationship Id="rId5" Type="http://schemas.openxmlformats.org/officeDocument/2006/relationships/slide" Target="slide29.xml"/><Relationship Id="rId4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28.xml"/><Relationship Id="rId4" Type="http://schemas.openxmlformats.org/officeDocument/2006/relationships/slide" Target="slide5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.png"/><Relationship Id="rId5" Type="http://schemas.openxmlformats.org/officeDocument/2006/relationships/slide" Target="slide46.xml"/><Relationship Id="rId4" Type="http://schemas.openxmlformats.org/officeDocument/2006/relationships/image" Target="../media/image4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.png"/><Relationship Id="rId5" Type="http://schemas.openxmlformats.org/officeDocument/2006/relationships/slide" Target="slide46.xml"/><Relationship Id="rId4" Type="http://schemas.openxmlformats.org/officeDocument/2006/relationships/image" Target="../media/image4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slide" Target="slide46.xml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4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5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5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0.png"/><Relationship Id="rId5" Type="http://schemas.openxmlformats.org/officeDocument/2006/relationships/slide" Target="slide28.xml"/><Relationship Id="rId4" Type="http://schemas.openxmlformats.org/officeDocument/2006/relationships/image" Target="../media/image54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5" Type="http://schemas.openxmlformats.org/officeDocument/2006/relationships/slide" Target="slide77.xml"/><Relationship Id="rId4" Type="http://schemas.openxmlformats.org/officeDocument/2006/relationships/slide" Target="slide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7" Type="http://schemas.openxmlformats.org/officeDocument/2006/relationships/image" Target="../media/image10.png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slide" Target="slide74.xml"/><Relationship Id="rId4" Type="http://schemas.openxmlformats.org/officeDocument/2006/relationships/slide" Target="slide7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5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.png"/><Relationship Id="rId5" Type="http://schemas.openxmlformats.org/officeDocument/2006/relationships/slide" Target="slide64.xml"/><Relationship Id="rId4" Type="http://schemas.openxmlformats.org/officeDocument/2006/relationships/image" Target="../media/image5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.png"/><Relationship Id="rId5" Type="http://schemas.openxmlformats.org/officeDocument/2006/relationships/slide" Target="slide64.xml"/><Relationship Id="rId4" Type="http://schemas.openxmlformats.org/officeDocument/2006/relationships/image" Target="../media/image57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58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0.png"/><Relationship Id="rId5" Type="http://schemas.openxmlformats.org/officeDocument/2006/relationships/slide" Target="slide64.xml"/><Relationship Id="rId4" Type="http://schemas.openxmlformats.org/officeDocument/2006/relationships/image" Target="../media/image6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62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6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64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0.png"/><Relationship Id="rId5" Type="http://schemas.openxmlformats.org/officeDocument/2006/relationships/slide" Target="slide63.xml"/><Relationship Id="rId4" Type="http://schemas.openxmlformats.org/officeDocument/2006/relationships/image" Target="../media/image6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68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69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0.png"/><Relationship Id="rId5" Type="http://schemas.openxmlformats.org/officeDocument/2006/relationships/slide" Target="slide63.xml"/><Relationship Id="rId4" Type="http://schemas.openxmlformats.org/officeDocument/2006/relationships/image" Target="../media/image71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5" Type="http://schemas.openxmlformats.org/officeDocument/2006/relationships/slide" Target="slide92.xml"/><Relationship Id="rId4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72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73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74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75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6"/>
          <p:cNvGraphicFramePr>
            <a:graphicFrameLocks noChangeAspect="1"/>
          </p:cNvGraphicFramePr>
          <p:nvPr/>
        </p:nvGraphicFramePr>
        <p:xfrm>
          <a:off x="1143000" y="1371600"/>
          <a:ext cx="6762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Image" r:id="rId3" imgW="11123810" imgH="1066291" progId="Photoshop.Image.7">
                  <p:embed/>
                </p:oleObj>
              </mc:Choice>
              <mc:Fallback>
                <p:oleObj name="Image" r:id="rId3" imgW="11123810" imgH="1066291" progId="Photoshop.Image.7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67627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7"/>
          <p:cNvGraphicFramePr>
            <a:graphicFrameLocks noChangeAspect="1"/>
          </p:cNvGraphicFramePr>
          <p:nvPr/>
        </p:nvGraphicFramePr>
        <p:xfrm>
          <a:off x="3429000" y="3581400"/>
          <a:ext cx="44196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Image" r:id="rId5" imgW="7720635" imgH="469841" progId="Photoshop.Image.7">
                  <p:embed/>
                </p:oleObj>
              </mc:Choice>
              <mc:Fallback>
                <p:oleObj name="Image" r:id="rId5" imgW="7720635" imgH="469841" progId="Photoshop.Image.7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8DA1B2"/>
                          </a:clrFrom>
                          <a:clrTo>
                            <a:srgbClr val="8DA1B2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581400"/>
                        <a:ext cx="44196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6" name="Picture 8" descr="hdu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3338"/>
            <a:ext cx="19050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9B51ECE-3C3A-4807-8B0A-3B7BAD15F1C2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常用的判溢方法（补码加减运算）</a:t>
            </a: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3828" name="Object 4"/>
          <p:cNvGraphicFramePr>
            <a:graphicFrameLocks noChangeAspect="1"/>
          </p:cNvGraphicFramePr>
          <p:nvPr/>
        </p:nvGraphicFramePr>
        <p:xfrm>
          <a:off x="468313" y="4221163"/>
          <a:ext cx="76612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公式" r:id="rId3" imgW="4381500" imgH="266700" progId="Equation.3">
                  <p:embed/>
                </p:oleObj>
              </mc:Choice>
              <mc:Fallback>
                <p:oleObj name="公式" r:id="rId3" imgW="4381500" imgH="266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21163"/>
                        <a:ext cx="7661275" cy="4603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30" name="Rectangle 6"/>
          <p:cNvSpPr>
            <a:spLocks noChangeArrowheads="1"/>
          </p:cNvSpPr>
          <p:nvPr/>
        </p:nvSpPr>
        <p:spPr bwMode="auto">
          <a:xfrm>
            <a:off x="2341563" y="5805488"/>
            <a:ext cx="4030662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正数相加，且结果符号位为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333849" name="Group 25"/>
          <p:cNvGrpSpPr>
            <a:grpSpLocks/>
          </p:cNvGrpSpPr>
          <p:nvPr/>
        </p:nvGrpSpPr>
        <p:grpSpPr bwMode="auto">
          <a:xfrm>
            <a:off x="612775" y="1628775"/>
            <a:ext cx="6842125" cy="530225"/>
            <a:chOff x="386" y="1026"/>
            <a:chExt cx="4310" cy="334"/>
          </a:xfrm>
        </p:grpSpPr>
        <p:sp>
          <p:nvSpPr>
            <p:cNvPr id="12307" name="Rectangle 7"/>
            <p:cNvSpPr>
              <a:spLocks noChangeArrowheads="1"/>
            </p:cNvSpPr>
            <p:nvPr/>
          </p:nvSpPr>
          <p:spPr bwMode="auto">
            <a:xfrm>
              <a:off x="386" y="1026"/>
              <a:ext cx="4310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                  =0</a:t>
              </a:r>
              <a:r>
                <a:rPr lang="zh-CN" altLang="en-US" sz="2400">
                  <a:latin typeface="Arial" panose="020B0604020202020204" pitchFamily="34" charset="0"/>
                  <a:ea typeface="宋体" panose="02010600030101010101" pitchFamily="2" charset="-122"/>
                </a:rPr>
                <a:t>：做加法；                  </a:t>
              </a:r>
              <a:r>
                <a:rPr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=1</a:t>
              </a:r>
              <a:r>
                <a:rPr lang="zh-CN" altLang="en-US" sz="2400">
                  <a:latin typeface="Arial" panose="020B0604020202020204" pitchFamily="34" charset="0"/>
                  <a:ea typeface="宋体" panose="02010600030101010101" pitchFamily="2" charset="-122"/>
                </a:rPr>
                <a:t>：做减法</a:t>
              </a:r>
              <a:r>
                <a:rPr lang="zh-CN" altLang="en-US" sz="2400" b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12308" name="Object 9"/>
            <p:cNvGraphicFramePr>
              <a:graphicFrameLocks noChangeAspect="1"/>
            </p:cNvGraphicFramePr>
            <p:nvPr/>
          </p:nvGraphicFramePr>
          <p:xfrm>
            <a:off x="476" y="1055"/>
            <a:ext cx="926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8" name="公式" r:id="rId5" imgW="761669" imgH="215806" progId="Equation.3">
                    <p:embed/>
                  </p:oleObj>
                </mc:Choice>
                <mc:Fallback>
                  <p:oleObj name="公式" r:id="rId5" imgW="761669" imgH="215806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1055"/>
                          <a:ext cx="926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9" name="Object 11"/>
            <p:cNvGraphicFramePr>
              <a:graphicFrameLocks noChangeAspect="1"/>
            </p:cNvGraphicFramePr>
            <p:nvPr/>
          </p:nvGraphicFramePr>
          <p:xfrm>
            <a:off x="2563" y="1050"/>
            <a:ext cx="926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9" name="公式" r:id="rId7" imgW="761669" imgH="215806" progId="Equation.3">
                    <p:embed/>
                  </p:oleObj>
                </mc:Choice>
                <mc:Fallback>
                  <p:oleObj name="公式" r:id="rId7" imgW="761669" imgH="215806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3" y="1050"/>
                          <a:ext cx="926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3836" name="Rectangle 12"/>
          <p:cNvSpPr>
            <a:spLocks noChangeArrowheads="1"/>
          </p:cNvSpPr>
          <p:nvPr/>
        </p:nvSpPr>
        <p:spPr bwMode="auto">
          <a:xfrm>
            <a:off x="468313" y="1125538"/>
            <a:ext cx="34020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33CC"/>
                </a:solidFill>
              </a:rPr>
              <a:t>（</a:t>
            </a:r>
            <a:r>
              <a:rPr lang="en-US" altLang="zh-CN" sz="2400">
                <a:solidFill>
                  <a:srgbClr val="0033CC"/>
                </a:solidFill>
              </a:rPr>
              <a:t>1</a:t>
            </a:r>
            <a:r>
              <a:rPr lang="zh-CN" altLang="en-US" sz="2400">
                <a:solidFill>
                  <a:srgbClr val="0033CC"/>
                </a:solidFill>
              </a:rPr>
              <a:t>）单符号位判溢方法</a:t>
            </a:r>
          </a:p>
        </p:txBody>
      </p:sp>
      <p:sp>
        <p:nvSpPr>
          <p:cNvPr id="333841" name="Rectangle 17"/>
          <p:cNvSpPr>
            <a:spLocks noChangeArrowheads="1"/>
          </p:cNvSpPr>
          <p:nvPr/>
        </p:nvSpPr>
        <p:spPr bwMode="auto">
          <a:xfrm>
            <a:off x="3062288" y="5013325"/>
            <a:ext cx="4030662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负数相加，且结果符号位为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33842" name="Rectangle 18"/>
          <p:cNvSpPr>
            <a:spLocks noChangeArrowheads="1"/>
          </p:cNvSpPr>
          <p:nvPr/>
        </p:nvSpPr>
        <p:spPr bwMode="auto">
          <a:xfrm>
            <a:off x="2898775" y="3527425"/>
            <a:ext cx="4337050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正数－负数，且结果符号位为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33843" name="Rectangle 19"/>
          <p:cNvSpPr>
            <a:spLocks noChangeArrowheads="1"/>
          </p:cNvSpPr>
          <p:nvPr/>
        </p:nvSpPr>
        <p:spPr bwMode="auto">
          <a:xfrm>
            <a:off x="4806950" y="2781300"/>
            <a:ext cx="4337050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负数－正数，且结果符号位为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33844" name="Line 20"/>
          <p:cNvSpPr>
            <a:spLocks noChangeShapeType="1"/>
          </p:cNvSpPr>
          <p:nvPr/>
        </p:nvSpPr>
        <p:spPr bwMode="auto">
          <a:xfrm>
            <a:off x="2700338" y="4724400"/>
            <a:ext cx="0" cy="1081088"/>
          </a:xfrm>
          <a:prstGeom prst="line">
            <a:avLst/>
          </a:prstGeom>
          <a:noFill/>
          <a:ln w="57150" cmpd="thinThick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3845" name="Line 21"/>
          <p:cNvSpPr>
            <a:spLocks noChangeShapeType="1"/>
          </p:cNvSpPr>
          <p:nvPr/>
        </p:nvSpPr>
        <p:spPr bwMode="auto">
          <a:xfrm>
            <a:off x="3851275" y="4652963"/>
            <a:ext cx="0" cy="360362"/>
          </a:xfrm>
          <a:prstGeom prst="line">
            <a:avLst/>
          </a:prstGeom>
          <a:noFill/>
          <a:ln w="57150" cmpd="thinThick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3846" name="Line 22"/>
          <p:cNvSpPr>
            <a:spLocks noChangeShapeType="1"/>
          </p:cNvSpPr>
          <p:nvPr/>
        </p:nvSpPr>
        <p:spPr bwMode="auto">
          <a:xfrm flipV="1">
            <a:off x="6516688" y="3860800"/>
            <a:ext cx="0" cy="431800"/>
          </a:xfrm>
          <a:prstGeom prst="line">
            <a:avLst/>
          </a:prstGeom>
          <a:noFill/>
          <a:ln w="57150" cmpd="thinThick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3847" name="Line 23"/>
          <p:cNvSpPr>
            <a:spLocks noChangeShapeType="1"/>
          </p:cNvSpPr>
          <p:nvPr/>
        </p:nvSpPr>
        <p:spPr bwMode="auto">
          <a:xfrm flipV="1">
            <a:off x="7524750" y="3238500"/>
            <a:ext cx="0" cy="982663"/>
          </a:xfrm>
          <a:prstGeom prst="line">
            <a:avLst/>
          </a:prstGeom>
          <a:noFill/>
          <a:ln w="57150" cmpd="thinThick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3850" name="Rectangle 26"/>
          <p:cNvSpPr>
            <a:spLocks noChangeArrowheads="1"/>
          </p:cNvSpPr>
          <p:nvPr/>
        </p:nvSpPr>
        <p:spPr bwMode="auto">
          <a:xfrm>
            <a:off x="684213" y="2133600"/>
            <a:ext cx="36718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Arial" panose="020B0604020202020204" pitchFamily="34" charset="0"/>
              </a:rPr>
              <a:t>[X]</a:t>
            </a:r>
            <a:r>
              <a:rPr lang="zh-CN" altLang="en-US" sz="2400" baseline="-25000">
                <a:latin typeface="Arial" panose="020B0604020202020204" pitchFamily="34" charset="0"/>
              </a:rPr>
              <a:t>补</a:t>
            </a:r>
            <a:r>
              <a:rPr lang="zh-CN" altLang="en-US" sz="2400">
                <a:latin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</a:rPr>
              <a:t>= X</a:t>
            </a:r>
            <a:r>
              <a:rPr lang="en-US" altLang="zh-CN" sz="2400" baseline="-25000">
                <a:latin typeface="Arial" panose="020B0604020202020204" pitchFamily="34" charset="0"/>
              </a:rPr>
              <a:t>f </a:t>
            </a:r>
            <a:r>
              <a:rPr lang="en-US" altLang="zh-CN" sz="2400">
                <a:latin typeface="Arial" panose="020B0604020202020204" pitchFamily="34" charset="0"/>
              </a:rPr>
              <a:t>X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r>
              <a:rPr lang="en-US" altLang="zh-CN" sz="2400">
                <a:latin typeface="Arial" panose="020B0604020202020204" pitchFamily="34" charset="0"/>
              </a:rPr>
              <a:t>……X</a:t>
            </a:r>
            <a:r>
              <a:rPr lang="en-US" altLang="zh-CN" sz="2400" baseline="-25000">
                <a:latin typeface="Arial" panose="020B0604020202020204" pitchFamily="34" charset="0"/>
              </a:rPr>
              <a:t>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Arial" panose="020B0604020202020204" pitchFamily="34" charset="0"/>
              </a:rPr>
              <a:t>[Y]</a:t>
            </a:r>
            <a:r>
              <a:rPr lang="zh-CN" altLang="en-US" sz="2400" baseline="-25000">
                <a:latin typeface="Arial" panose="020B0604020202020204" pitchFamily="34" charset="0"/>
              </a:rPr>
              <a:t>补</a:t>
            </a:r>
            <a:r>
              <a:rPr lang="zh-CN" altLang="en-US" sz="2400">
                <a:latin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</a:rPr>
              <a:t>= Y</a:t>
            </a:r>
            <a:r>
              <a:rPr lang="en-US" altLang="zh-CN" sz="2400" baseline="-25000">
                <a:latin typeface="Arial" panose="020B0604020202020204" pitchFamily="34" charset="0"/>
              </a:rPr>
              <a:t>f </a:t>
            </a:r>
            <a:r>
              <a:rPr lang="en-US" altLang="zh-CN" sz="2400">
                <a:latin typeface="Arial" panose="020B0604020202020204" pitchFamily="34" charset="0"/>
              </a:rPr>
              <a:t>Y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r>
              <a:rPr lang="en-US" altLang="zh-CN" sz="2400">
                <a:latin typeface="Arial" panose="020B0604020202020204" pitchFamily="34" charset="0"/>
              </a:rPr>
              <a:t>……Y</a:t>
            </a:r>
            <a:r>
              <a:rPr lang="en-US" altLang="zh-CN" sz="2400" baseline="-25000">
                <a:latin typeface="Arial" panose="020B0604020202020204" pitchFamily="34" charset="0"/>
              </a:rPr>
              <a:t>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Arial" panose="020B0604020202020204" pitchFamily="34" charset="0"/>
              </a:rPr>
              <a:t>[X±Y]</a:t>
            </a:r>
            <a:r>
              <a:rPr lang="zh-CN" altLang="en-US" sz="2400" baseline="-25000">
                <a:latin typeface="Arial" panose="020B0604020202020204" pitchFamily="34" charset="0"/>
              </a:rPr>
              <a:t>补</a:t>
            </a:r>
            <a:r>
              <a:rPr lang="zh-CN" altLang="en-US" sz="2400">
                <a:latin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</a:rPr>
              <a:t>= S</a:t>
            </a:r>
            <a:r>
              <a:rPr lang="en-US" altLang="zh-CN" sz="2400" baseline="-25000">
                <a:latin typeface="Arial" panose="020B0604020202020204" pitchFamily="34" charset="0"/>
              </a:rPr>
              <a:t>f </a:t>
            </a:r>
            <a:r>
              <a:rPr lang="en-US" altLang="zh-CN" sz="2400">
                <a:latin typeface="Arial" panose="020B0604020202020204" pitchFamily="34" charset="0"/>
              </a:rPr>
              <a:t>S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r>
              <a:rPr lang="en-US" altLang="zh-CN" sz="2400">
                <a:latin typeface="Arial" panose="020B0604020202020204" pitchFamily="34" charset="0"/>
              </a:rPr>
              <a:t>……S</a:t>
            </a:r>
            <a:r>
              <a:rPr lang="en-US" altLang="zh-CN" sz="2400" baseline="-25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333851" name="Rectangle 27"/>
          <p:cNvSpPr>
            <a:spLocks noChangeArrowheads="1"/>
          </p:cNvSpPr>
          <p:nvPr/>
        </p:nvSpPr>
        <p:spPr bwMode="auto">
          <a:xfrm>
            <a:off x="468313" y="5445125"/>
            <a:ext cx="1449387" cy="45720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V=1:</a:t>
            </a:r>
            <a:r>
              <a:rPr lang="zh-CN" altLang="en-US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溢出</a:t>
            </a:r>
          </a:p>
        </p:txBody>
      </p:sp>
      <p:sp>
        <p:nvSpPr>
          <p:cNvPr id="333852" name="Line 28"/>
          <p:cNvSpPr>
            <a:spLocks noChangeShapeType="1"/>
          </p:cNvSpPr>
          <p:nvPr/>
        </p:nvSpPr>
        <p:spPr bwMode="auto">
          <a:xfrm>
            <a:off x="684213" y="4581525"/>
            <a:ext cx="287337" cy="863600"/>
          </a:xfrm>
          <a:prstGeom prst="line">
            <a:avLst/>
          </a:prstGeom>
          <a:noFill/>
          <a:ln w="57150" cmpd="thinThick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338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338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338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338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338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338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338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3338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3338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" fill="hold"/>
                                        <p:tgtEl>
                                          <p:spTgt spid="3338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" fill="hold"/>
                                        <p:tgtEl>
                                          <p:spTgt spid="3338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" fill="hold"/>
                                        <p:tgtEl>
                                          <p:spTgt spid="3338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" fill="hold"/>
                                        <p:tgtEl>
                                          <p:spTgt spid="3338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1" fill="hold"/>
                                        <p:tgtEl>
                                          <p:spTgt spid="3338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30" grpId="0" animBg="1"/>
      <p:bldP spid="333836" grpId="0"/>
      <p:bldP spid="333841" grpId="0" animBg="1"/>
      <p:bldP spid="333842" grpId="0" animBg="1"/>
      <p:bldP spid="333843" grpId="0" animBg="1"/>
      <p:bldP spid="333844" grpId="0" animBg="1"/>
      <p:bldP spid="333845" grpId="0" animBg="1"/>
      <p:bldP spid="333846" grpId="0" animBg="1"/>
      <p:bldP spid="333847" grpId="0" animBg="1"/>
      <p:bldP spid="333850" grpId="0"/>
      <p:bldP spid="333851" grpId="0" animBg="1"/>
      <p:bldP spid="33385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F35C041-37E1-4321-959B-40240C976C9B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100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268413"/>
            <a:ext cx="2682875" cy="647700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3</a:t>
            </a:r>
            <a:r>
              <a:rPr lang="zh-CN" altLang="en-US" sz="2400" smtClean="0"/>
              <a:t>、</a:t>
            </a:r>
            <a:r>
              <a:rPr lang="zh-CN" altLang="en-GB" sz="2400" smtClean="0"/>
              <a:t>三总线结构</a:t>
            </a:r>
            <a:r>
              <a:rPr lang="zh-CN" altLang="en-US" sz="2400" smtClean="0"/>
              <a:t> </a:t>
            </a:r>
          </a:p>
        </p:txBody>
      </p:sp>
      <p:sp>
        <p:nvSpPr>
          <p:cNvPr id="10445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二、</a:t>
            </a:r>
            <a:r>
              <a:rPr lang="zh-CN" altLang="en-GB" smtClean="0"/>
              <a:t>定点运算器的总线结构</a:t>
            </a:r>
            <a:endParaRPr lang="zh-CN" altLang="en-US" smtClean="0"/>
          </a:p>
        </p:txBody>
      </p:sp>
      <p:sp>
        <p:nvSpPr>
          <p:cNvPr id="367625" name="Rectangle 9"/>
          <p:cNvSpPr>
            <a:spLocks noChangeArrowheads="1"/>
          </p:cNvSpPr>
          <p:nvPr/>
        </p:nvSpPr>
        <p:spPr bwMode="auto">
          <a:xfrm>
            <a:off x="4932363" y="1052513"/>
            <a:ext cx="3709987" cy="1079500"/>
          </a:xfrm>
          <a:prstGeom prst="rect">
            <a:avLst/>
          </a:prstGeom>
          <a:solidFill>
            <a:srgbClr val="FF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57188" indent="-1778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50938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400">
                <a:latin typeface="Arial" panose="020B0604020202020204" pitchFamily="34" charset="0"/>
              </a:rPr>
              <a:t>如何完成运算操作：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Ri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θ</a:t>
            </a: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Rj</a:t>
            </a:r>
            <a:r>
              <a:rPr lang="zh-CN" altLang="en-GB" sz="2400">
                <a:latin typeface="Arial" panose="020B0604020202020204" pitchFamily="34" charset="0"/>
              </a:rPr>
              <a:t>）→</a:t>
            </a:r>
            <a:r>
              <a:rPr lang="en-GB" altLang="zh-CN" sz="2400">
                <a:latin typeface="Arial" panose="020B0604020202020204" pitchFamily="34" charset="0"/>
              </a:rPr>
              <a:t>Rk</a:t>
            </a:r>
            <a:r>
              <a:rPr lang="zh-CN" altLang="en-GB" sz="2400">
                <a:latin typeface="Arial" panose="020B0604020202020204" pitchFamily="34" charset="0"/>
              </a:rPr>
              <a:t>？</a:t>
            </a:r>
            <a:endParaRPr lang="zh-CN" altLang="en-US" sz="2400">
              <a:latin typeface="Arial" panose="020B0604020202020204" pitchFamily="34" charset="0"/>
            </a:endParaRPr>
          </a:p>
        </p:txBody>
      </p:sp>
      <p:graphicFrame>
        <p:nvGraphicFramePr>
          <p:cNvPr id="367626" name="Object 10"/>
          <p:cNvGraphicFramePr>
            <a:graphicFrameLocks noChangeAspect="1"/>
          </p:cNvGraphicFramePr>
          <p:nvPr/>
        </p:nvGraphicFramePr>
        <p:xfrm>
          <a:off x="755650" y="2276475"/>
          <a:ext cx="7345363" cy="328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5" name="Visio" r:id="rId3" imgW="4651629" imgH="2077974" progId="Visio.Drawing.11">
                  <p:embed/>
                </p:oleObj>
              </mc:Choice>
              <mc:Fallback>
                <p:oleObj name="Visio" r:id="rId3" imgW="4651629" imgH="2077974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76475"/>
                        <a:ext cx="7345363" cy="328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76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676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2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0F8981E-BAEC-4613-B91A-4895341D1A6B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101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z="2800" smtClean="0">
                <a:latin typeface="Arial" panose="020B0604020202020204" pitchFamily="34" charset="0"/>
              </a:rPr>
              <a:t>三总线运算器的结构形式</a:t>
            </a:r>
            <a:r>
              <a:rPr lang="en-GB" altLang="zh-CN" sz="2800" smtClean="0">
                <a:latin typeface="Arial" panose="020B0604020202020204" pitchFamily="34" charset="0"/>
              </a:rPr>
              <a:t>— </a:t>
            </a:r>
            <a:r>
              <a:rPr lang="zh-CN" altLang="en-GB" sz="2800" smtClean="0">
                <a:solidFill>
                  <a:srgbClr val="FFFF99"/>
                </a:solidFill>
                <a:latin typeface="Arial" panose="020B0604020202020204" pitchFamily="34" charset="0"/>
              </a:rPr>
              <a:t>数据通路</a:t>
            </a:r>
            <a:endParaRPr lang="zh-CN" altLang="en-US" sz="2800" smtClean="0">
              <a:solidFill>
                <a:srgbClr val="FFFF9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44457" name="Group 41"/>
          <p:cNvGraphicFramePr>
            <a:graphicFrameLocks noGrp="1"/>
          </p:cNvGraphicFramePr>
          <p:nvPr/>
        </p:nvGraphicFramePr>
        <p:xfrm>
          <a:off x="900113" y="1557338"/>
          <a:ext cx="7559675" cy="2424112"/>
        </p:xfrm>
        <a:graphic>
          <a:graphicData uri="http://schemas.openxmlformats.org/drawingml/2006/table">
            <a:tbl>
              <a:tblPr/>
              <a:tblGrid>
                <a:gridCol w="1081087"/>
                <a:gridCol w="3022600"/>
                <a:gridCol w="3455988"/>
              </a:tblGrid>
              <a:tr h="6477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序号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操作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发送的信号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17763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(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Ri)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IB1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(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Rj)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IB2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IB3→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Rk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；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IB1,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IB2,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C_OP(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θ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),ALU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→IB3,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IB3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444437" name="Rectangle 21"/>
          <p:cNvSpPr>
            <a:spLocks noChangeArrowheads="1"/>
          </p:cNvSpPr>
          <p:nvPr/>
        </p:nvSpPr>
        <p:spPr bwMode="auto">
          <a:xfrm>
            <a:off x="1476375" y="1052513"/>
            <a:ext cx="662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Ri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θ</a:t>
            </a: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Rj</a:t>
            </a:r>
            <a:r>
              <a:rPr lang="zh-CN" altLang="en-GB" sz="2400">
                <a:latin typeface="Arial" panose="020B0604020202020204" pitchFamily="34" charset="0"/>
              </a:rPr>
              <a:t>）→</a:t>
            </a:r>
            <a:r>
              <a:rPr lang="en-GB" altLang="zh-CN" sz="2400">
                <a:latin typeface="Arial" panose="020B0604020202020204" pitchFamily="34" charset="0"/>
              </a:rPr>
              <a:t>Rk</a:t>
            </a:r>
            <a:r>
              <a:rPr lang="zh-CN" altLang="en-GB" sz="2400">
                <a:latin typeface="Arial" panose="020B0604020202020204" pitchFamily="34" charset="0"/>
              </a:rPr>
              <a:t>：需要</a:t>
            </a:r>
            <a:r>
              <a:rPr lang="en-GB" altLang="zh-CN" sz="2400">
                <a:latin typeface="Arial" panose="020B0604020202020204" pitchFamily="34" charset="0"/>
              </a:rPr>
              <a:t>1</a:t>
            </a:r>
            <a:r>
              <a:rPr lang="zh-CN" altLang="en-GB" sz="2400">
                <a:latin typeface="Arial" panose="020B0604020202020204" pitchFamily="34" charset="0"/>
              </a:rPr>
              <a:t>步</a:t>
            </a: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444452" name="Rectangle 36"/>
          <p:cNvSpPr>
            <a:spLocks noChangeArrowheads="1"/>
          </p:cNvSpPr>
          <p:nvPr/>
        </p:nvSpPr>
        <p:spPr bwMode="auto">
          <a:xfrm>
            <a:off x="684213" y="4221163"/>
            <a:ext cx="7632700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808038" indent="-808038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ClrTx/>
              <a:buFontTx/>
              <a:buNone/>
            </a:pPr>
            <a:r>
              <a:rPr lang="zh-CN" altLang="en-GB" sz="2400">
                <a:solidFill>
                  <a:srgbClr val="0033CC"/>
                </a:solidFill>
              </a:rPr>
              <a:t>总结：</a:t>
            </a:r>
            <a:r>
              <a:rPr lang="zh-CN" altLang="en-GB" sz="2400"/>
              <a:t>分析数据通路的</a:t>
            </a:r>
            <a:r>
              <a:rPr lang="zh-CN" altLang="en-GB" sz="2400">
                <a:solidFill>
                  <a:srgbClr val="CC0000"/>
                </a:solidFill>
              </a:rPr>
              <a:t>基本的原则：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ClrTx/>
              <a:buFontTx/>
              <a:buNone/>
            </a:pPr>
            <a:r>
              <a:rPr lang="zh-CN" altLang="en-GB" sz="2400">
                <a:solidFill>
                  <a:srgbClr val="CC0000"/>
                </a:solidFill>
              </a:rPr>
              <a:t>     </a:t>
            </a:r>
            <a:r>
              <a:rPr lang="zh-CN" altLang="en-GB" sz="2400"/>
              <a:t>在一个</a:t>
            </a:r>
            <a:r>
              <a:rPr lang="en-GB" altLang="zh-CN" sz="2400"/>
              <a:t>CPU</a:t>
            </a:r>
            <a:r>
              <a:rPr lang="zh-CN" altLang="en-GB" sz="2400"/>
              <a:t>周期（一步）内，</a:t>
            </a:r>
            <a:r>
              <a:rPr lang="zh-CN" altLang="en-GB" sz="2400">
                <a:solidFill>
                  <a:srgbClr val="CC0000"/>
                </a:solidFill>
              </a:rPr>
              <a:t>某条总线上的数据必须是唯一的</a:t>
            </a:r>
            <a:r>
              <a:rPr lang="zh-CN" altLang="en-GB" sz="2400"/>
              <a:t>，且不能保留（至下一个</a:t>
            </a:r>
            <a:r>
              <a:rPr lang="en-GB" altLang="zh-CN" sz="2400"/>
              <a:t>CPU</a:t>
            </a:r>
            <a:r>
              <a:rPr lang="zh-CN" altLang="en-GB" sz="2400"/>
              <a:t>周期）。</a:t>
            </a:r>
          </a:p>
        </p:txBody>
      </p:sp>
      <p:pic>
        <p:nvPicPr>
          <p:cNvPr id="444455" name="Picture 39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0213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44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444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444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4444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37" grpId="0"/>
      <p:bldP spid="44445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DB1A1FD-5E12-46D0-95D8-BCC2873D2DED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102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三、标志寄存器 </a:t>
            </a:r>
            <a:endParaRPr lang="zh-CN" altLang="en-US" smtClean="0"/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386556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GB" smtClean="0"/>
              <a:t>标志寄存器：又称为</a:t>
            </a:r>
            <a:r>
              <a:rPr lang="zh-CN" altLang="en-GB" smtClean="0">
                <a:solidFill>
                  <a:srgbClr val="CC0000"/>
                </a:solidFill>
              </a:rPr>
              <a:t>状态寄存器。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GB" smtClean="0"/>
              <a:t>用来</a:t>
            </a:r>
            <a:r>
              <a:rPr lang="zh-CN" altLang="en-GB" smtClean="0">
                <a:solidFill>
                  <a:srgbClr val="CC0000"/>
                </a:solidFill>
              </a:rPr>
              <a:t>保存</a:t>
            </a:r>
            <a:r>
              <a:rPr lang="en-GB" altLang="zh-CN" smtClean="0">
                <a:solidFill>
                  <a:srgbClr val="CC0000"/>
                </a:solidFill>
              </a:rPr>
              <a:t>ALU</a:t>
            </a:r>
            <a:r>
              <a:rPr lang="zh-CN" altLang="en-GB" smtClean="0">
                <a:solidFill>
                  <a:srgbClr val="CC0000"/>
                </a:solidFill>
              </a:rPr>
              <a:t>操作结果的某些状态</a:t>
            </a:r>
            <a:r>
              <a:rPr lang="zh-CN" altLang="en-GB" smtClean="0"/>
              <a:t>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GB" smtClean="0"/>
              <a:t>不同</a:t>
            </a:r>
            <a:r>
              <a:rPr lang="en-GB" altLang="zh-CN" smtClean="0"/>
              <a:t>CPU</a:t>
            </a:r>
            <a:r>
              <a:rPr lang="zh-CN" altLang="en-GB" smtClean="0"/>
              <a:t>，标志寄存器中包含的标志也不尽相同。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GB" smtClean="0"/>
              <a:t>最基本的</a:t>
            </a:r>
            <a:r>
              <a:rPr lang="en-GB" altLang="zh-CN" smtClean="0"/>
              <a:t>5</a:t>
            </a:r>
            <a:r>
              <a:rPr lang="zh-CN" altLang="en-GB" smtClean="0"/>
              <a:t>种运算结果标志：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GB" altLang="zh-CN" smtClean="0">
                <a:solidFill>
                  <a:srgbClr val="CC0000"/>
                </a:solidFill>
              </a:rPr>
              <a:t>①ZF</a:t>
            </a:r>
            <a:r>
              <a:rPr lang="zh-CN" altLang="en-GB" smtClean="0"/>
              <a:t>：结果为零标志，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GB" smtClean="0"/>
              <a:t>运算结果为全</a:t>
            </a:r>
            <a:r>
              <a:rPr lang="en-GB" altLang="zh-CN" smtClean="0"/>
              <a:t>0</a:t>
            </a:r>
            <a:r>
              <a:rPr lang="zh-CN" altLang="en-GB" smtClean="0"/>
              <a:t>，</a:t>
            </a:r>
            <a:r>
              <a:rPr lang="en-GB" altLang="zh-CN" smtClean="0"/>
              <a:t>ZF</a:t>
            </a:r>
            <a:r>
              <a:rPr lang="zh-CN" altLang="en-GB" smtClean="0"/>
              <a:t>置</a:t>
            </a:r>
            <a:r>
              <a:rPr lang="en-GB" altLang="zh-CN" smtClean="0"/>
              <a:t>1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GB" smtClean="0"/>
              <a:t>运算结果不全为</a:t>
            </a:r>
            <a:r>
              <a:rPr lang="en-GB" altLang="zh-CN" smtClean="0"/>
              <a:t>0</a:t>
            </a:r>
            <a:r>
              <a:rPr lang="zh-CN" altLang="en-GB" smtClean="0"/>
              <a:t>，</a:t>
            </a:r>
            <a:r>
              <a:rPr lang="en-GB" altLang="zh-CN" smtClean="0"/>
              <a:t> ZF</a:t>
            </a:r>
            <a:r>
              <a:rPr lang="zh-CN" altLang="en-GB" smtClean="0"/>
              <a:t>置</a:t>
            </a:r>
            <a:r>
              <a:rPr lang="en-GB" altLang="zh-CN" smtClean="0"/>
              <a:t>0</a:t>
            </a:r>
            <a:r>
              <a:rPr lang="zh-CN" altLang="en-GB" smtClean="0"/>
              <a:t>。</a:t>
            </a:r>
          </a:p>
        </p:txBody>
      </p:sp>
      <p:graphicFrame>
        <p:nvGraphicFramePr>
          <p:cNvPr id="368645" name="Object 5"/>
          <p:cNvGraphicFramePr>
            <a:graphicFrameLocks noChangeAspect="1"/>
          </p:cNvGraphicFramePr>
          <p:nvPr/>
        </p:nvGraphicFramePr>
        <p:xfrm>
          <a:off x="1692275" y="4941888"/>
          <a:ext cx="4625975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1" name="公式" r:id="rId3" imgW="1586811" imgH="253890" progId="Equation.3">
                  <p:embed/>
                </p:oleObj>
              </mc:Choice>
              <mc:Fallback>
                <p:oleObj name="公式" r:id="rId3" imgW="1586811" imgH="25389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941888"/>
                        <a:ext cx="4625975" cy="7000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182A92A-E3FF-4A81-A825-BB4C75CDCE13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103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三、标志寄存器 </a:t>
            </a:r>
            <a:endParaRPr lang="zh-CN" altLang="en-US" smtClean="0"/>
          </a:p>
        </p:txBody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3505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GB" dirty="0" smtClean="0">
                <a:latin typeface="Arial" panose="020B0604020202020204" pitchFamily="34" charset="0"/>
              </a:rPr>
              <a:t>最基本的</a:t>
            </a:r>
            <a:r>
              <a:rPr lang="en-GB" altLang="zh-CN" dirty="0" smtClean="0">
                <a:latin typeface="Arial" panose="020B0604020202020204" pitchFamily="34" charset="0"/>
              </a:rPr>
              <a:t>5</a:t>
            </a:r>
            <a:r>
              <a:rPr lang="zh-CN" altLang="en-GB" dirty="0" smtClean="0">
                <a:latin typeface="Arial" panose="020B0604020202020204" pitchFamily="34" charset="0"/>
              </a:rPr>
              <a:t>种运算结果标志：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GB" altLang="zh-CN" dirty="0" smtClean="0">
                <a:solidFill>
                  <a:srgbClr val="CC0000"/>
                </a:solidFill>
                <a:latin typeface="Arial" panose="020B0604020202020204" pitchFamily="34" charset="0"/>
              </a:rPr>
              <a:t>②CF</a:t>
            </a:r>
            <a:r>
              <a:rPr lang="zh-CN" altLang="en-GB" dirty="0" smtClean="0">
                <a:latin typeface="Arial" panose="020B0604020202020204" pitchFamily="34" charset="0"/>
              </a:rPr>
              <a:t>：进位</a:t>
            </a:r>
            <a:r>
              <a:rPr lang="en-GB" altLang="zh-CN" dirty="0" smtClean="0">
                <a:latin typeface="Arial" panose="020B0604020202020204" pitchFamily="34" charset="0"/>
              </a:rPr>
              <a:t>/</a:t>
            </a:r>
            <a:r>
              <a:rPr lang="zh-CN" altLang="en-GB" dirty="0" smtClean="0">
                <a:latin typeface="Arial" panose="020B0604020202020204" pitchFamily="34" charset="0"/>
              </a:rPr>
              <a:t>借位标志位，</a:t>
            </a:r>
            <a:r>
              <a:rPr lang="en-GB" altLang="zh-CN" dirty="0" smtClean="0">
                <a:solidFill>
                  <a:srgbClr val="CC0000"/>
                </a:solidFill>
                <a:latin typeface="Arial" panose="020B0604020202020204" pitchFamily="34" charset="0"/>
              </a:rPr>
              <a:t>CF</a:t>
            </a:r>
            <a:r>
              <a:rPr lang="zh-CN" altLang="en-GB" dirty="0" smtClean="0">
                <a:solidFill>
                  <a:srgbClr val="CC0000"/>
                </a:solidFill>
                <a:latin typeface="Arial" panose="020B0604020202020204" pitchFamily="34" charset="0"/>
              </a:rPr>
              <a:t>标志只对无符号数运算有意义</a:t>
            </a:r>
            <a:endParaRPr lang="zh-CN" altLang="en-GB" sz="2800" dirty="0" smtClean="0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lvl="2" eaLnBrk="1" hangingPunct="1">
              <a:lnSpc>
                <a:spcPct val="110000"/>
              </a:lnSpc>
            </a:pPr>
            <a:r>
              <a:rPr lang="zh-CN" altLang="en-GB" dirty="0" smtClean="0">
                <a:latin typeface="Arial" panose="020B0604020202020204" pitchFamily="34" charset="0"/>
              </a:rPr>
              <a:t>加法运算时：</a:t>
            </a:r>
            <a:r>
              <a:rPr lang="en-GB" altLang="zh-CN" dirty="0" smtClean="0">
                <a:latin typeface="Arial" panose="020B0604020202020204" pitchFamily="34" charset="0"/>
              </a:rPr>
              <a:t>C=1</a:t>
            </a:r>
            <a:r>
              <a:rPr lang="zh-CN" altLang="en-GB" dirty="0" smtClean="0">
                <a:latin typeface="Arial" panose="020B0604020202020204" pitchFamily="34" charset="0"/>
              </a:rPr>
              <a:t>则</a:t>
            </a:r>
            <a:r>
              <a:rPr lang="en-GB" altLang="zh-CN" dirty="0" smtClean="0">
                <a:latin typeface="Arial" panose="020B0604020202020204" pitchFamily="34" charset="0"/>
              </a:rPr>
              <a:t>CF</a:t>
            </a:r>
            <a:r>
              <a:rPr lang="zh-CN" altLang="en-GB" dirty="0" smtClean="0">
                <a:latin typeface="Arial" panose="020B0604020202020204" pitchFamily="34" charset="0"/>
              </a:rPr>
              <a:t>置</a:t>
            </a:r>
            <a:r>
              <a:rPr lang="en-GB" altLang="zh-CN" dirty="0" smtClean="0">
                <a:latin typeface="Arial" panose="020B0604020202020204" pitchFamily="34" charset="0"/>
              </a:rPr>
              <a:t>1</a:t>
            </a:r>
            <a:r>
              <a:rPr lang="zh-CN" altLang="en-GB" dirty="0" smtClean="0">
                <a:latin typeface="Arial" panose="020B0604020202020204" pitchFamily="34" charset="0"/>
              </a:rPr>
              <a:t>（表示有进位），否则置</a:t>
            </a:r>
            <a:r>
              <a:rPr lang="en-GB" altLang="zh-CN" dirty="0" smtClean="0">
                <a:latin typeface="Arial" panose="020B0604020202020204" pitchFamily="34" charset="0"/>
              </a:rPr>
              <a:t>0</a:t>
            </a:r>
            <a:r>
              <a:rPr lang="zh-CN" altLang="en-GB" dirty="0" smtClean="0">
                <a:latin typeface="Arial" panose="020B0604020202020204" pitchFamily="34" charset="0"/>
              </a:rPr>
              <a:t>；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GB" dirty="0" smtClean="0">
                <a:latin typeface="Arial" panose="020B0604020202020204" pitchFamily="34" charset="0"/>
              </a:rPr>
              <a:t>减法运算时：</a:t>
            </a:r>
            <a:r>
              <a:rPr lang="en-GB" altLang="zh-CN" dirty="0" smtClean="0">
                <a:latin typeface="Arial" panose="020B0604020202020204" pitchFamily="34" charset="0"/>
              </a:rPr>
              <a:t>C=0</a:t>
            </a:r>
            <a:r>
              <a:rPr lang="zh-CN" altLang="en-GB" dirty="0" smtClean="0">
                <a:latin typeface="Arial" panose="020B0604020202020204" pitchFamily="34" charset="0"/>
              </a:rPr>
              <a:t>则</a:t>
            </a:r>
            <a:r>
              <a:rPr lang="en-GB" altLang="zh-CN" dirty="0" smtClean="0">
                <a:latin typeface="Arial" panose="020B0604020202020204" pitchFamily="34" charset="0"/>
              </a:rPr>
              <a:t>CF</a:t>
            </a:r>
            <a:r>
              <a:rPr lang="zh-CN" altLang="en-GB" dirty="0" smtClean="0">
                <a:latin typeface="Arial" panose="020B0604020202020204" pitchFamily="34" charset="0"/>
              </a:rPr>
              <a:t>置</a:t>
            </a:r>
            <a:r>
              <a:rPr lang="en-GB" altLang="zh-CN" dirty="0" smtClean="0">
                <a:latin typeface="Arial" panose="020B0604020202020204" pitchFamily="34" charset="0"/>
              </a:rPr>
              <a:t>1</a:t>
            </a:r>
            <a:r>
              <a:rPr lang="zh-CN" altLang="en-GB" dirty="0" smtClean="0">
                <a:latin typeface="Arial" panose="020B0604020202020204" pitchFamily="34" charset="0"/>
              </a:rPr>
              <a:t>（表示不够减，有借位），否则置</a:t>
            </a:r>
            <a:r>
              <a:rPr lang="en-GB" altLang="zh-CN" dirty="0" smtClean="0">
                <a:latin typeface="Arial" panose="020B0604020202020204" pitchFamily="34" charset="0"/>
              </a:rPr>
              <a:t>0</a:t>
            </a:r>
            <a:r>
              <a:rPr lang="zh-CN" altLang="en-GB" dirty="0" smtClean="0">
                <a:latin typeface="Arial" panose="020B0604020202020204" pitchFamily="34" charset="0"/>
              </a:rPr>
              <a:t>。</a:t>
            </a:r>
          </a:p>
        </p:txBody>
      </p:sp>
      <p:graphicFrame>
        <p:nvGraphicFramePr>
          <p:cNvPr id="433156" name="Object 4"/>
          <p:cNvGraphicFramePr>
            <a:graphicFrameLocks noChangeAspect="1"/>
          </p:cNvGraphicFramePr>
          <p:nvPr/>
        </p:nvGraphicFramePr>
        <p:xfrm>
          <a:off x="1692275" y="4508500"/>
          <a:ext cx="50292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6" name="公式" r:id="rId3" imgW="1611501" imgH="215713" progId="Equation.3">
                  <p:embed/>
                </p:oleObj>
              </mc:Choice>
              <mc:Fallback>
                <p:oleObj name="公式" r:id="rId3" imgW="1611501" imgH="2157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508500"/>
                        <a:ext cx="5029200" cy="6365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椭圆形标注 1"/>
          <p:cNvSpPr/>
          <p:nvPr/>
        </p:nvSpPr>
        <p:spPr>
          <a:xfrm>
            <a:off x="5209307" y="531140"/>
            <a:ext cx="1512168" cy="936104"/>
          </a:xfrm>
          <a:prstGeom prst="wedgeEllipseCallout">
            <a:avLst>
              <a:gd name="adj1" fmla="val -149555"/>
              <a:gd name="adj2" fmla="val 169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最高位的进位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BBA0C1B-D3C1-453D-A527-E719B6D4C07A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104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三、标志寄存器 </a:t>
            </a:r>
            <a:endParaRPr lang="zh-CN" altLang="en-US" smtClean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264001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GB" smtClean="0">
                <a:latin typeface="Arial" panose="020B0604020202020204" pitchFamily="34" charset="0"/>
              </a:rPr>
              <a:t>最基本的</a:t>
            </a:r>
            <a:r>
              <a:rPr lang="en-GB" altLang="zh-CN" smtClean="0">
                <a:latin typeface="Arial" panose="020B0604020202020204" pitchFamily="34" charset="0"/>
              </a:rPr>
              <a:t>5</a:t>
            </a:r>
            <a:r>
              <a:rPr lang="zh-CN" altLang="en-GB" smtClean="0">
                <a:latin typeface="Arial" panose="020B0604020202020204" pitchFamily="34" charset="0"/>
              </a:rPr>
              <a:t>种运算结果标志：</a:t>
            </a:r>
            <a:endParaRPr lang="en-GB" altLang="zh-CN" smtClean="0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GB" altLang="zh-CN" smtClean="0">
                <a:solidFill>
                  <a:srgbClr val="CC0000"/>
                </a:solidFill>
                <a:latin typeface="Arial" panose="020B0604020202020204" pitchFamily="34" charset="0"/>
              </a:rPr>
              <a:t>③OF</a:t>
            </a:r>
            <a:r>
              <a:rPr lang="zh-CN" altLang="en-GB" smtClean="0">
                <a:solidFill>
                  <a:srgbClr val="CC0000"/>
                </a:solidFill>
                <a:latin typeface="Arial" panose="020B0604020202020204" pitchFamily="34" charset="0"/>
              </a:rPr>
              <a:t>：</a:t>
            </a:r>
            <a:r>
              <a:rPr lang="zh-CN" altLang="en-GB" smtClean="0">
                <a:latin typeface="Arial" panose="020B0604020202020204" pitchFamily="34" charset="0"/>
              </a:rPr>
              <a:t>溢出标志，反映有符号数加减运算所得结果是否溢出；</a:t>
            </a:r>
            <a:r>
              <a:rPr lang="en-GB" altLang="zh-CN" smtClean="0">
                <a:solidFill>
                  <a:srgbClr val="CC0000"/>
                </a:solidFill>
                <a:latin typeface="Arial" panose="020B0604020202020204" pitchFamily="34" charset="0"/>
              </a:rPr>
              <a:t>OF</a:t>
            </a:r>
            <a:r>
              <a:rPr lang="zh-CN" altLang="en-GB" smtClean="0">
                <a:solidFill>
                  <a:srgbClr val="CC0000"/>
                </a:solidFill>
                <a:latin typeface="Arial" panose="020B0604020202020204" pitchFamily="34" charset="0"/>
              </a:rPr>
              <a:t>标志只对带符号数运算有意义</a:t>
            </a:r>
            <a:r>
              <a:rPr lang="zh-CN" altLang="en-GB" smtClean="0">
                <a:latin typeface="Arial" panose="020B0604020202020204" pitchFamily="34" charset="0"/>
              </a:rPr>
              <a:t>。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GB" smtClean="0">
                <a:latin typeface="Arial" panose="020B0604020202020204" pitchFamily="34" charset="0"/>
              </a:rPr>
              <a:t>运算溢出：</a:t>
            </a:r>
            <a:r>
              <a:rPr lang="en-GB" altLang="zh-CN" smtClean="0">
                <a:latin typeface="Arial" panose="020B0604020202020204" pitchFamily="34" charset="0"/>
              </a:rPr>
              <a:t>OF=1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GB" smtClean="0">
                <a:latin typeface="Arial" panose="020B0604020202020204" pitchFamily="34" charset="0"/>
              </a:rPr>
              <a:t>运算没有溢出：</a:t>
            </a:r>
            <a:r>
              <a:rPr lang="en-GB" altLang="zh-CN" smtClean="0">
                <a:latin typeface="Arial" panose="020B0604020202020204" pitchFamily="34" charset="0"/>
              </a:rPr>
              <a:t>OF=0</a:t>
            </a:r>
            <a:endParaRPr lang="zh-CN" altLang="en-GB" smtClean="0">
              <a:latin typeface="Arial" panose="020B0604020202020204" pitchFamily="34" charset="0"/>
            </a:endParaRPr>
          </a:p>
        </p:txBody>
      </p:sp>
      <p:graphicFrame>
        <p:nvGraphicFramePr>
          <p:cNvPr id="434180" name="Object 4"/>
          <p:cNvGraphicFramePr>
            <a:graphicFrameLocks noChangeAspect="1"/>
          </p:cNvGraphicFramePr>
          <p:nvPr/>
        </p:nvGraphicFramePr>
        <p:xfrm>
          <a:off x="2555875" y="3860800"/>
          <a:ext cx="25733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9" name="公式" r:id="rId3" imgW="825500" imgH="177800" progId="Equation.3">
                  <p:embed/>
                </p:oleObj>
              </mc:Choice>
              <mc:Fallback>
                <p:oleObj name="公式" r:id="rId3" imgW="8255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860800"/>
                        <a:ext cx="2573338" cy="5238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4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4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0C69020-321A-4F17-8E5C-0EFED93AE7B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105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三、标志寄存器 </a:t>
            </a:r>
            <a:endParaRPr lang="zh-CN" altLang="en-US" smtClean="0"/>
          </a:p>
        </p:txBody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2281238"/>
          </a:xfrm>
        </p:spPr>
        <p:txBody>
          <a:bodyPr/>
          <a:lstStyle/>
          <a:p>
            <a:pPr eaLnBrk="1" hangingPunct="1"/>
            <a:r>
              <a:rPr lang="zh-CN" altLang="en-GB" smtClean="0">
                <a:latin typeface="Arial" panose="020B0604020202020204" pitchFamily="34" charset="0"/>
              </a:rPr>
              <a:t>最基本的</a:t>
            </a:r>
            <a:r>
              <a:rPr lang="en-GB" altLang="zh-CN" smtClean="0">
                <a:latin typeface="Arial" panose="020B0604020202020204" pitchFamily="34" charset="0"/>
              </a:rPr>
              <a:t>5</a:t>
            </a:r>
            <a:r>
              <a:rPr lang="zh-CN" altLang="en-GB" smtClean="0">
                <a:latin typeface="Arial" panose="020B0604020202020204" pitchFamily="34" charset="0"/>
              </a:rPr>
              <a:t>种运算结果标志：</a:t>
            </a:r>
            <a:endParaRPr lang="en-GB" altLang="zh-CN" sz="3200" smtClean="0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GB" altLang="zh-CN" smtClean="0">
                <a:solidFill>
                  <a:srgbClr val="CC0000"/>
                </a:solidFill>
                <a:latin typeface="Arial" panose="020B0604020202020204" pitchFamily="34" charset="0"/>
              </a:rPr>
              <a:t>④SF</a:t>
            </a:r>
            <a:r>
              <a:rPr lang="zh-CN" altLang="en-GB" smtClean="0">
                <a:solidFill>
                  <a:srgbClr val="CC0000"/>
                </a:solidFill>
                <a:latin typeface="Arial" panose="020B0604020202020204" pitchFamily="34" charset="0"/>
              </a:rPr>
              <a:t>：</a:t>
            </a:r>
            <a:r>
              <a:rPr lang="zh-CN" altLang="en-GB" smtClean="0">
                <a:latin typeface="Arial" panose="020B0604020202020204" pitchFamily="34" charset="0"/>
              </a:rPr>
              <a:t>符号标志，记录运算结果的符号。</a:t>
            </a:r>
          </a:p>
          <a:p>
            <a:pPr lvl="2" eaLnBrk="1" hangingPunct="1"/>
            <a:r>
              <a:rPr lang="zh-CN" altLang="en-GB" smtClean="0">
                <a:latin typeface="Arial" panose="020B0604020202020204" pitchFamily="34" charset="0"/>
              </a:rPr>
              <a:t>为运算结果的最高位</a:t>
            </a:r>
          </a:p>
          <a:p>
            <a:pPr lvl="2" eaLnBrk="1" hangingPunct="1"/>
            <a:r>
              <a:rPr lang="zh-CN" altLang="en-GB" smtClean="0">
                <a:latin typeface="Arial" panose="020B0604020202020204" pitchFamily="34" charset="0"/>
              </a:rPr>
              <a:t>运算结果为正数时，</a:t>
            </a:r>
            <a:r>
              <a:rPr lang="en-GB" altLang="zh-CN" smtClean="0">
                <a:latin typeface="Arial" panose="020B0604020202020204" pitchFamily="34" charset="0"/>
              </a:rPr>
              <a:t>SF=0</a:t>
            </a:r>
            <a:r>
              <a:rPr lang="zh-CN" altLang="en-GB" smtClean="0">
                <a:latin typeface="Arial" panose="020B0604020202020204" pitchFamily="34" charset="0"/>
              </a:rPr>
              <a:t>，为负数</a:t>
            </a:r>
            <a:r>
              <a:rPr lang="en-GB" altLang="zh-CN" smtClean="0">
                <a:latin typeface="Arial" panose="020B0604020202020204" pitchFamily="34" charset="0"/>
              </a:rPr>
              <a:t>SF=1</a:t>
            </a:r>
            <a:r>
              <a:rPr lang="zh-CN" altLang="en-GB" smtClean="0">
                <a:latin typeface="Arial" panose="020B0604020202020204" pitchFamily="34" charset="0"/>
              </a:rPr>
              <a:t>。（</a:t>
            </a:r>
            <a:r>
              <a:rPr lang="zh-CN" altLang="en-GB" smtClean="0">
                <a:solidFill>
                  <a:srgbClr val="CC00CC"/>
                </a:solidFill>
                <a:latin typeface="Arial" panose="020B0604020202020204" pitchFamily="34" charset="0"/>
              </a:rPr>
              <a:t>无溢出</a:t>
            </a:r>
            <a:r>
              <a:rPr lang="zh-CN" altLang="en-GB" smtClean="0">
                <a:latin typeface="Arial" panose="020B0604020202020204" pitchFamily="34" charset="0"/>
              </a:rPr>
              <a:t>）</a:t>
            </a:r>
          </a:p>
        </p:txBody>
      </p:sp>
      <p:graphicFrame>
        <p:nvGraphicFramePr>
          <p:cNvPr id="369669" name="Object 5"/>
          <p:cNvGraphicFramePr>
            <a:graphicFrameLocks noChangeAspect="1"/>
          </p:cNvGraphicFramePr>
          <p:nvPr/>
        </p:nvGraphicFramePr>
        <p:xfrm>
          <a:off x="3492500" y="2924175"/>
          <a:ext cx="16224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4" name="公式" r:id="rId3" imgW="521152" imgH="216088" progId="Equation.3">
                  <p:embed/>
                </p:oleObj>
              </mc:Choice>
              <mc:Fallback>
                <p:oleObj name="公式" r:id="rId3" imgW="521152" imgH="21608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924175"/>
                        <a:ext cx="1622425" cy="635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0" name="Object 6"/>
          <p:cNvGraphicFramePr>
            <a:graphicFrameLocks noChangeAspect="1"/>
          </p:cNvGraphicFramePr>
          <p:nvPr/>
        </p:nvGraphicFramePr>
        <p:xfrm>
          <a:off x="1908175" y="5681663"/>
          <a:ext cx="4848225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5" name="公式" r:id="rId5" imgW="1662978" imgH="253890" progId="Equation.3">
                  <p:embed/>
                </p:oleObj>
              </mc:Choice>
              <mc:Fallback>
                <p:oleObj name="公式" r:id="rId5" imgW="1662978" imgH="25389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681663"/>
                        <a:ext cx="4848225" cy="7000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671" name="Rectangle 7"/>
          <p:cNvSpPr>
            <a:spLocks noChangeArrowheads="1"/>
          </p:cNvSpPr>
          <p:nvPr/>
        </p:nvSpPr>
        <p:spPr bwMode="auto">
          <a:xfrm>
            <a:off x="900113" y="3644900"/>
            <a:ext cx="7272337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</a:rPr>
              <a:t>⑤PF</a:t>
            </a:r>
            <a:r>
              <a:rPr lang="zh-CN" altLang="en-GB" sz="2400">
                <a:latin typeface="Arial" panose="020B0604020202020204" pitchFamily="34" charset="0"/>
              </a:rPr>
              <a:t>奇偶标志：反映运算结果中“</a:t>
            </a:r>
            <a:r>
              <a:rPr lang="en-GB" altLang="zh-CN" sz="2400">
                <a:latin typeface="Arial" panose="020B0604020202020204" pitchFamily="34" charset="0"/>
              </a:rPr>
              <a:t>1”</a:t>
            </a:r>
            <a:r>
              <a:rPr lang="zh-CN" altLang="en-GB" sz="2400">
                <a:latin typeface="Arial" panose="020B0604020202020204" pitchFamily="34" charset="0"/>
              </a:rPr>
              <a:t>的个数的奇偶性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FontTx/>
              <a:buChar char="•"/>
            </a:pPr>
            <a:r>
              <a:rPr lang="zh-CN" altLang="en-GB">
                <a:latin typeface="Arial" panose="020B0604020202020204" pitchFamily="34" charset="0"/>
              </a:rPr>
              <a:t>当结果操作数中“</a:t>
            </a:r>
            <a:r>
              <a:rPr lang="en-GB" altLang="zh-CN">
                <a:latin typeface="Arial" panose="020B0604020202020204" pitchFamily="34" charset="0"/>
              </a:rPr>
              <a:t>1”</a:t>
            </a:r>
            <a:r>
              <a:rPr lang="zh-CN" altLang="en-GB">
                <a:latin typeface="Arial" panose="020B0604020202020204" pitchFamily="34" charset="0"/>
              </a:rPr>
              <a:t>的个数为偶数：</a:t>
            </a:r>
            <a:r>
              <a:rPr lang="en-GB" altLang="zh-CN">
                <a:latin typeface="Arial" panose="020B0604020202020204" pitchFamily="34" charset="0"/>
              </a:rPr>
              <a:t>PF=1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FontTx/>
              <a:buChar char="•"/>
            </a:pPr>
            <a:r>
              <a:rPr lang="zh-CN" altLang="en-GB">
                <a:latin typeface="Arial" panose="020B0604020202020204" pitchFamily="34" charset="0"/>
              </a:rPr>
              <a:t>当结果操作数中“</a:t>
            </a:r>
            <a:r>
              <a:rPr lang="en-GB" altLang="zh-CN">
                <a:latin typeface="Arial" panose="020B0604020202020204" pitchFamily="34" charset="0"/>
              </a:rPr>
              <a:t>1”</a:t>
            </a:r>
            <a:r>
              <a:rPr lang="zh-CN" altLang="en-GB">
                <a:latin typeface="Arial" panose="020B0604020202020204" pitchFamily="34" charset="0"/>
              </a:rPr>
              <a:t>的个数为奇数：</a:t>
            </a:r>
            <a:r>
              <a:rPr lang="en-GB" altLang="zh-CN">
                <a:latin typeface="Arial" panose="020B0604020202020204" pitchFamily="34" charset="0"/>
              </a:rPr>
              <a:t>PF=0</a:t>
            </a:r>
            <a:r>
              <a:rPr lang="zh-CN" altLang="en-GB">
                <a:latin typeface="Arial" panose="020B0604020202020204" pitchFamily="34" charset="0"/>
              </a:rPr>
              <a:t>。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96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696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696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7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BFEA9B6-00B9-4927-A2C1-727384FC55B4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106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三、标志寄存器（举例）</a:t>
            </a:r>
            <a:endParaRPr lang="zh-CN" altLang="en-US" smtClean="0"/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1116013" y="1125538"/>
            <a:ext cx="6335712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GB" altLang="zh-CN" sz="2400">
                <a:latin typeface="Arial" panose="020B0604020202020204" pitchFamily="34" charset="0"/>
              </a:rPr>
              <a:t>MOV	AL</a:t>
            </a:r>
            <a:r>
              <a:rPr lang="zh-CN" altLang="en-GB" sz="2400">
                <a:latin typeface="Arial" panose="020B0604020202020204" pitchFamily="34" charset="0"/>
              </a:rPr>
              <a:t>，</a:t>
            </a:r>
            <a:r>
              <a:rPr lang="en-GB" altLang="zh-CN" sz="2400">
                <a:latin typeface="Arial" panose="020B0604020202020204" pitchFamily="34" charset="0"/>
              </a:rPr>
              <a:t>80H</a:t>
            </a:r>
            <a:r>
              <a:rPr lang="zh-CN" altLang="en-GB" sz="2400">
                <a:latin typeface="Arial" panose="020B0604020202020204" pitchFamily="34" charset="0"/>
              </a:rPr>
              <a:t>；</a:t>
            </a:r>
            <a:r>
              <a:rPr lang="en-GB" altLang="zh-CN" sz="2400">
                <a:latin typeface="Arial" panose="020B0604020202020204" pitchFamily="34" charset="0"/>
              </a:rPr>
              <a:t>80H→AL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GB" altLang="zh-CN" sz="2400">
                <a:latin typeface="Arial" panose="020B0604020202020204" pitchFamily="34" charset="0"/>
              </a:rPr>
              <a:t>ADD	AL</a:t>
            </a:r>
            <a:r>
              <a:rPr lang="zh-CN" altLang="en-GB" sz="2400">
                <a:latin typeface="Arial" panose="020B0604020202020204" pitchFamily="34" charset="0"/>
              </a:rPr>
              <a:t>，</a:t>
            </a:r>
            <a:r>
              <a:rPr lang="en-GB" altLang="zh-CN" sz="2400">
                <a:latin typeface="Arial" panose="020B0604020202020204" pitchFamily="34" charset="0"/>
              </a:rPr>
              <a:t>80H</a:t>
            </a:r>
            <a:r>
              <a:rPr lang="zh-CN" altLang="en-GB" sz="2400">
                <a:latin typeface="Arial" panose="020B0604020202020204" pitchFamily="34" charset="0"/>
              </a:rPr>
              <a:t>；（</a:t>
            </a:r>
            <a:r>
              <a:rPr lang="en-GB" altLang="zh-CN" sz="2400">
                <a:latin typeface="Arial" panose="020B0604020202020204" pitchFamily="34" charset="0"/>
              </a:rPr>
              <a:t>AL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+</a:t>
            </a: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80H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→AL</a:t>
            </a:r>
            <a:endParaRPr lang="zh-CN" altLang="en-GB" sz="2400">
              <a:latin typeface="Arial" panose="020B0604020202020204" pitchFamily="34" charset="0"/>
            </a:endParaRPr>
          </a:p>
        </p:txBody>
      </p:sp>
      <p:graphicFrame>
        <p:nvGraphicFramePr>
          <p:cNvPr id="370693" name="Object 5"/>
          <p:cNvGraphicFramePr>
            <a:graphicFrameLocks noChangeAspect="1"/>
          </p:cNvGraphicFramePr>
          <p:nvPr/>
        </p:nvGraphicFramePr>
        <p:xfrm>
          <a:off x="1403350" y="2276475"/>
          <a:ext cx="2808288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0" name="Visio" r:id="rId3" imgW="1123950" imgH="632460" progId="Visio.Drawing.11">
                  <p:embed/>
                </p:oleObj>
              </mc:Choice>
              <mc:Fallback>
                <p:oleObj name="Visio" r:id="rId3" imgW="1123950" imgH="63246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276475"/>
                        <a:ext cx="2808288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0694" name="Rectangle 6"/>
          <p:cNvSpPr>
            <a:spLocks noChangeArrowheads="1"/>
          </p:cNvSpPr>
          <p:nvPr/>
        </p:nvSpPr>
        <p:spPr bwMode="auto">
          <a:xfrm>
            <a:off x="5651500" y="2420938"/>
            <a:ext cx="2303463" cy="278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GB" altLang="zh-CN">
                <a:solidFill>
                  <a:srgbClr val="CC0000"/>
                </a:solidFill>
                <a:latin typeface="Arial" panose="020B0604020202020204" pitchFamily="34" charset="0"/>
              </a:rPr>
              <a:t>ZF=1</a:t>
            </a:r>
            <a:endParaRPr lang="zh-CN" altLang="en-GB"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GB" altLang="zh-CN">
                <a:solidFill>
                  <a:srgbClr val="CC0000"/>
                </a:solidFill>
                <a:latin typeface="Arial" panose="020B0604020202020204" pitchFamily="34" charset="0"/>
              </a:rPr>
              <a:t>CF=1</a:t>
            </a:r>
          </a:p>
          <a:p>
            <a:pPr eaLnBrk="1" hangingPunct="1">
              <a:lnSpc>
                <a:spcPct val="110000"/>
              </a:lnSpc>
            </a:pPr>
            <a:r>
              <a:rPr lang="en-GB" altLang="zh-CN">
                <a:solidFill>
                  <a:srgbClr val="CC0000"/>
                </a:solidFill>
                <a:latin typeface="Arial" panose="020B0604020202020204" pitchFamily="34" charset="0"/>
              </a:rPr>
              <a:t>OF=1</a:t>
            </a:r>
            <a:endParaRPr lang="zh-CN" altLang="en-GB"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GB" altLang="zh-CN">
                <a:solidFill>
                  <a:srgbClr val="CC0000"/>
                </a:solidFill>
                <a:latin typeface="Arial" panose="020B0604020202020204" pitchFamily="34" charset="0"/>
              </a:rPr>
              <a:t>SF=0</a:t>
            </a:r>
            <a:endParaRPr lang="zh-CN" altLang="en-GB"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GB" altLang="zh-CN">
                <a:solidFill>
                  <a:srgbClr val="CC0000"/>
                </a:solidFill>
                <a:latin typeface="Arial" panose="020B0604020202020204" pitchFamily="34" charset="0"/>
              </a:rPr>
              <a:t>PF=1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370695" name="Rectangle 7"/>
          <p:cNvSpPr>
            <a:spLocks noChangeArrowheads="1"/>
          </p:cNvSpPr>
          <p:nvPr/>
        </p:nvSpPr>
        <p:spPr bwMode="auto">
          <a:xfrm>
            <a:off x="827088" y="4149725"/>
            <a:ext cx="40513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GB" sz="2400">
                <a:latin typeface="Arial" panose="020B0604020202020204" pitchFamily="34" charset="0"/>
              </a:rPr>
              <a:t>执行结果：（</a:t>
            </a:r>
            <a:r>
              <a:rPr lang="en-GB" altLang="zh-CN" sz="2400">
                <a:latin typeface="Arial" panose="020B0604020202020204" pitchFamily="34" charset="0"/>
              </a:rPr>
              <a:t>AL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=00H</a:t>
            </a:r>
            <a:r>
              <a:rPr lang="zh-CN" altLang="en-GB" sz="2400">
                <a:latin typeface="Arial" panose="020B0604020202020204" pitchFamily="34" charset="0"/>
              </a:rPr>
              <a:t>；</a:t>
            </a:r>
          </a:p>
        </p:txBody>
      </p:sp>
      <p:pic>
        <p:nvPicPr>
          <p:cNvPr id="370697" name="Picture 9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5445125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06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706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3706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4" grpId="0"/>
      <p:bldP spid="37069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EEEAEF6-FB06-4A53-9940-984206CA765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107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4.5  </a:t>
            </a:r>
            <a:r>
              <a:rPr lang="zh-CN" altLang="en-GB" smtClean="0"/>
              <a:t>浮点运算及运算器</a:t>
            </a:r>
            <a:endParaRPr lang="zh-CN" altLang="en-US" smtClean="0"/>
          </a:p>
        </p:txBody>
      </p:sp>
      <p:pic>
        <p:nvPicPr>
          <p:cNvPr id="372739" name="Picture 3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740" name="AutoShape 4"/>
          <p:cNvSpPr>
            <a:spLocks noChangeArrowheads="1"/>
          </p:cNvSpPr>
          <p:nvPr/>
        </p:nvSpPr>
        <p:spPr bwMode="gray">
          <a:xfrm>
            <a:off x="1979613" y="134143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11622" name="Text Box 5"/>
          <p:cNvSpPr txBox="1">
            <a:spLocks noChangeArrowheads="1"/>
          </p:cNvSpPr>
          <p:nvPr/>
        </p:nvSpPr>
        <p:spPr bwMode="gray">
          <a:xfrm>
            <a:off x="2228850" y="1406525"/>
            <a:ext cx="392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  </a:t>
            </a:r>
            <a:r>
              <a:rPr lang="zh-CN" altLang="en-GB" sz="2400">
                <a:hlinkClick r:id="rId4" action="ppaction://hlinksldjump"/>
              </a:rPr>
              <a:t>浮点</a:t>
            </a:r>
            <a:r>
              <a:rPr lang="zh-CN" altLang="en-US" sz="2400">
                <a:hlinkClick r:id="rId4" action="ppaction://hlinksldjump"/>
              </a:rPr>
              <a:t>加减运算</a:t>
            </a:r>
            <a:endParaRPr lang="zh-CN" altLang="en-US" sz="2400"/>
          </a:p>
        </p:txBody>
      </p:sp>
      <p:sp>
        <p:nvSpPr>
          <p:cNvPr id="372742" name="AutoShape 6"/>
          <p:cNvSpPr>
            <a:spLocks noChangeArrowheads="1"/>
          </p:cNvSpPr>
          <p:nvPr/>
        </p:nvSpPr>
        <p:spPr bwMode="gray">
          <a:xfrm>
            <a:off x="2000250" y="21891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11624" name="Text Box 7"/>
          <p:cNvSpPr txBox="1">
            <a:spLocks noChangeArrowheads="1"/>
          </p:cNvSpPr>
          <p:nvPr/>
        </p:nvSpPr>
        <p:spPr bwMode="gray">
          <a:xfrm>
            <a:off x="2228850" y="2244725"/>
            <a:ext cx="392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5" action="ppaction://hlinksldjump"/>
              </a:rPr>
              <a:t>浮点乘法运算</a:t>
            </a:r>
            <a:endParaRPr lang="zh-CN" altLang="en-US" sz="2400"/>
          </a:p>
        </p:txBody>
      </p:sp>
      <p:sp>
        <p:nvSpPr>
          <p:cNvPr id="372744" name="AutoShape 8"/>
          <p:cNvSpPr>
            <a:spLocks noChangeArrowheads="1"/>
          </p:cNvSpPr>
          <p:nvPr/>
        </p:nvSpPr>
        <p:spPr bwMode="gray">
          <a:xfrm>
            <a:off x="2000250" y="30273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11626" name="Text Box 9"/>
          <p:cNvSpPr txBox="1">
            <a:spLocks noChangeArrowheads="1"/>
          </p:cNvSpPr>
          <p:nvPr/>
        </p:nvSpPr>
        <p:spPr bwMode="gray">
          <a:xfrm>
            <a:off x="2228850" y="3082925"/>
            <a:ext cx="3856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6" action="ppaction://hlinksldjump"/>
              </a:rPr>
              <a:t>浮点除法运算</a:t>
            </a:r>
            <a:endParaRPr lang="zh-CN" altLang="en-US" sz="2400"/>
          </a:p>
        </p:txBody>
      </p:sp>
      <p:sp>
        <p:nvSpPr>
          <p:cNvPr id="372746" name="AutoShape 10"/>
          <p:cNvSpPr>
            <a:spLocks noChangeArrowheads="1"/>
          </p:cNvSpPr>
          <p:nvPr/>
        </p:nvSpPr>
        <p:spPr bwMode="gray">
          <a:xfrm>
            <a:off x="2000250" y="390842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11628" name="Text Box 11"/>
          <p:cNvSpPr txBox="1">
            <a:spLocks noChangeArrowheads="1"/>
          </p:cNvSpPr>
          <p:nvPr/>
        </p:nvSpPr>
        <p:spPr bwMode="gray">
          <a:xfrm>
            <a:off x="2228850" y="3933825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7" action="ppaction://hlinksldjump"/>
              </a:rPr>
              <a:t>浮点运算器</a:t>
            </a:r>
            <a:endParaRPr lang="zh-CN" altLang="en-US" sz="2400"/>
          </a:p>
        </p:txBody>
      </p:sp>
      <p:grpSp>
        <p:nvGrpSpPr>
          <p:cNvPr id="111629" name="Group 12"/>
          <p:cNvGrpSpPr>
            <a:grpSpLocks/>
          </p:cNvGrpSpPr>
          <p:nvPr/>
        </p:nvGrpSpPr>
        <p:grpSpPr bwMode="auto">
          <a:xfrm>
            <a:off x="1619250" y="1231900"/>
            <a:ext cx="685800" cy="3243263"/>
            <a:chOff x="1020" y="776"/>
            <a:chExt cx="432" cy="2043"/>
          </a:xfrm>
        </p:grpSpPr>
        <p:sp>
          <p:nvSpPr>
            <p:cNvPr id="111630" name="AutoShape 13"/>
            <p:cNvSpPr>
              <a:spLocks noChangeArrowheads="1"/>
            </p:cNvSpPr>
            <p:nvPr/>
          </p:nvSpPr>
          <p:spPr bwMode="gray">
            <a:xfrm>
              <a:off x="1020" y="776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31" name="Text Box 14"/>
            <p:cNvSpPr txBox="1">
              <a:spLocks noChangeArrowheads="1"/>
            </p:cNvSpPr>
            <p:nvPr/>
          </p:nvSpPr>
          <p:spPr bwMode="gray">
            <a:xfrm>
              <a:off x="1075" y="826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一</a:t>
              </a:r>
            </a:p>
          </p:txBody>
        </p:sp>
        <p:sp>
          <p:nvSpPr>
            <p:cNvPr id="111632" name="AutoShape 15"/>
            <p:cNvSpPr>
              <a:spLocks noChangeArrowheads="1"/>
            </p:cNvSpPr>
            <p:nvPr/>
          </p:nvSpPr>
          <p:spPr bwMode="gray">
            <a:xfrm>
              <a:off x="1020" y="130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33" name="Text Box 16"/>
            <p:cNvSpPr txBox="1">
              <a:spLocks noChangeArrowheads="1"/>
            </p:cNvSpPr>
            <p:nvPr/>
          </p:nvSpPr>
          <p:spPr bwMode="gray">
            <a:xfrm>
              <a:off x="1075" y="1354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二</a:t>
              </a:r>
            </a:p>
          </p:txBody>
        </p:sp>
        <p:sp>
          <p:nvSpPr>
            <p:cNvPr id="111634" name="AutoShape 17"/>
            <p:cNvSpPr>
              <a:spLocks noChangeArrowheads="1"/>
            </p:cNvSpPr>
            <p:nvPr/>
          </p:nvSpPr>
          <p:spPr bwMode="gray">
            <a:xfrm>
              <a:off x="1020" y="1832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35" name="Text Box 18"/>
            <p:cNvSpPr txBox="1">
              <a:spLocks noChangeArrowheads="1"/>
            </p:cNvSpPr>
            <p:nvPr/>
          </p:nvSpPr>
          <p:spPr bwMode="gray">
            <a:xfrm>
              <a:off x="1075" y="1882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三</a:t>
              </a:r>
            </a:p>
          </p:txBody>
        </p:sp>
        <p:sp>
          <p:nvSpPr>
            <p:cNvPr id="111636" name="AutoShape 19"/>
            <p:cNvSpPr>
              <a:spLocks noChangeArrowheads="1"/>
            </p:cNvSpPr>
            <p:nvPr/>
          </p:nvSpPr>
          <p:spPr bwMode="gray">
            <a:xfrm>
              <a:off x="1020" y="2387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37" name="Text Box 20"/>
            <p:cNvSpPr txBox="1">
              <a:spLocks noChangeArrowheads="1"/>
            </p:cNvSpPr>
            <p:nvPr/>
          </p:nvSpPr>
          <p:spPr bwMode="gray">
            <a:xfrm>
              <a:off x="1075" y="243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四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27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浮点数运算方法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2651114"/>
          </a:xfrm>
        </p:spPr>
        <p:txBody>
          <a:bodyPr/>
          <a:lstStyle/>
          <a:p>
            <a:r>
              <a:rPr lang="en-US" altLang="zh-CN" dirty="0" smtClean="0"/>
              <a:t>X = </a:t>
            </a:r>
            <a:r>
              <a:rPr lang="en-US" altLang="zh-CN" dirty="0" err="1" smtClean="0"/>
              <a:t>Mx</a:t>
            </a:r>
            <a:r>
              <a:rPr lang="en-US" altLang="zh-CN" dirty="0" smtClean="0"/>
              <a:t> × 2</a:t>
            </a:r>
            <a:r>
              <a:rPr lang="en-US" altLang="zh-CN" baseline="30000" dirty="0" smtClean="0"/>
              <a:t>Ex</a:t>
            </a:r>
            <a:r>
              <a:rPr lang="en-US" altLang="zh-CN" dirty="0" smtClean="0"/>
              <a:t>		</a:t>
            </a:r>
            <a:r>
              <a:rPr lang="en-US" altLang="zh-CN" dirty="0"/>
              <a:t> </a:t>
            </a:r>
            <a:r>
              <a:rPr lang="en-US" altLang="zh-CN" dirty="0" smtClean="0"/>
              <a:t>Y </a:t>
            </a:r>
            <a:r>
              <a:rPr lang="en-US" altLang="zh-CN" dirty="0"/>
              <a:t>= </a:t>
            </a:r>
            <a:r>
              <a:rPr lang="en-US" altLang="zh-CN" dirty="0" smtClean="0"/>
              <a:t>My </a:t>
            </a:r>
            <a:r>
              <a:rPr lang="en-US" altLang="zh-CN" dirty="0"/>
              <a:t>× 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Ey</a:t>
            </a:r>
          </a:p>
          <a:p>
            <a:r>
              <a:rPr lang="en-US" altLang="zh-CN" dirty="0" smtClean="0"/>
              <a:t>X+Y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X-Y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X</a:t>
            </a:r>
            <a:r>
              <a:rPr lang="zh-CN" altLang="en-US" dirty="0" smtClean="0"/>
              <a:t>*</a:t>
            </a:r>
            <a:r>
              <a:rPr lang="en-US" altLang="zh-CN" dirty="0" smtClean="0"/>
              <a:t>Y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X÷Y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34508-0E02-4FDE-AE8D-C7E2AB5F79DF}" type="slidenum">
              <a:rPr lang="en-US" altLang="zh-CN" smtClean="0"/>
              <a:pPr/>
              <a:t>108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665804"/>
              </p:ext>
            </p:extLst>
          </p:nvPr>
        </p:nvGraphicFramePr>
        <p:xfrm>
          <a:off x="359531" y="3913976"/>
          <a:ext cx="842493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9"/>
                <a:gridCol w="1965750"/>
                <a:gridCol w="950573"/>
                <a:gridCol w="1044117"/>
                <a:gridCol w="1080120"/>
                <a:gridCol w="22322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运算</a:t>
                      </a:r>
                      <a:endParaRPr lang="zh-CN" altLang="en-US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预处理</a:t>
                      </a:r>
                      <a:endParaRPr lang="zh-CN" alt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阶码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尾数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结果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加法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r>
                        <a:rPr lang="zh-CN" altLang="en-US" sz="2400" dirty="0" smtClean="0"/>
                        <a:t>操作数检查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对阶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加法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规格化、舍入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减法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0</a:t>
                      </a:r>
                      <a:r>
                        <a:rPr lang="zh-CN" altLang="en-US" sz="2400" dirty="0" smtClean="0"/>
                        <a:t>操作数检查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对阶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减法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规格化、舍入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乘法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0</a:t>
                      </a:r>
                      <a:r>
                        <a:rPr lang="zh-CN" altLang="en-US" sz="2400" dirty="0" smtClean="0"/>
                        <a:t>操作数检查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加法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乘法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规格化、舍入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除法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0</a:t>
                      </a:r>
                      <a:r>
                        <a:rPr lang="zh-CN" altLang="en-US" sz="2400" dirty="0" smtClean="0"/>
                        <a:t>操作数检查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减法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除法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规格化、舍入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5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3630DF8-2197-452C-8C6C-00C161D7408A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109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</a:pPr>
            <a:r>
              <a:rPr lang="zh-CN" altLang="en-US" smtClean="0"/>
              <a:t>一、</a:t>
            </a:r>
            <a:r>
              <a:rPr lang="zh-CN" altLang="en-GB" smtClean="0"/>
              <a:t>浮点</a:t>
            </a:r>
            <a:r>
              <a:rPr lang="zh-CN" altLang="en-US" smtClean="0"/>
              <a:t>加减运算</a:t>
            </a: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52513"/>
            <a:ext cx="7418388" cy="935037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假设计算</a:t>
            </a:r>
            <a:r>
              <a:rPr lang="en-GB" altLang="zh-CN" sz="2400" smtClean="0"/>
              <a:t>9.97×10</a:t>
            </a:r>
            <a:r>
              <a:rPr lang="en-GB" altLang="zh-CN" sz="2400" baseline="30000" smtClean="0"/>
              <a:t>1</a:t>
            </a:r>
            <a:r>
              <a:rPr lang="zh-CN" altLang="en-GB" sz="2400" smtClean="0"/>
              <a:t>＋</a:t>
            </a:r>
            <a:r>
              <a:rPr lang="en-GB" altLang="zh-CN" sz="2400" smtClean="0"/>
              <a:t>4.53×10</a:t>
            </a:r>
            <a:r>
              <a:rPr lang="en-GB" altLang="zh-CN" sz="2400" baseline="30000" smtClean="0"/>
              <a:t>-1</a:t>
            </a:r>
            <a:r>
              <a:rPr lang="en-GB" altLang="zh-CN" sz="2400" smtClean="0"/>
              <a:t> </a:t>
            </a:r>
          </a:p>
          <a:p>
            <a:pPr eaLnBrk="1" hangingPunct="1"/>
            <a:r>
              <a:rPr lang="zh-CN" altLang="en-GB" sz="2400" smtClean="0">
                <a:solidFill>
                  <a:srgbClr val="CC0000"/>
                </a:solidFill>
              </a:rPr>
              <a:t>小数点对齐</a:t>
            </a:r>
          </a:p>
        </p:txBody>
      </p:sp>
      <p:sp>
        <p:nvSpPr>
          <p:cNvPr id="373764" name="Rectangle 4"/>
          <p:cNvSpPr>
            <a:spLocks noChangeArrowheads="1"/>
          </p:cNvSpPr>
          <p:nvPr/>
        </p:nvSpPr>
        <p:spPr bwMode="auto">
          <a:xfrm>
            <a:off x="539750" y="2060575"/>
            <a:ext cx="3743325" cy="2376488"/>
          </a:xfrm>
          <a:prstGeom prst="rect">
            <a:avLst/>
          </a:prstGeom>
          <a:solidFill>
            <a:srgbClr val="FFEBEB"/>
          </a:solidFill>
          <a:ln w="9525">
            <a:solidFill>
              <a:srgbClr val="FFEBE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000"/>
              <a:t>算法一：</a:t>
            </a:r>
          </a:p>
          <a:p>
            <a:pPr eaLnBrk="1" hangingPunct="1"/>
            <a:r>
              <a:rPr lang="en-GB" altLang="zh-CN" sz="2000"/>
              <a:t>   9.97×10</a:t>
            </a:r>
            <a:r>
              <a:rPr lang="en-GB" altLang="zh-CN" sz="2000" baseline="30000"/>
              <a:t>1</a:t>
            </a:r>
            <a:r>
              <a:rPr lang="zh-CN" altLang="en-GB" sz="2000"/>
              <a:t>＋</a:t>
            </a:r>
            <a:r>
              <a:rPr lang="en-GB" altLang="zh-CN" sz="2000"/>
              <a:t>4.53×10</a:t>
            </a:r>
            <a:r>
              <a:rPr lang="en-GB" altLang="zh-CN" sz="2000" baseline="30000"/>
              <a:t>-1</a:t>
            </a:r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9.97×10</a:t>
            </a:r>
            <a:r>
              <a:rPr lang="en-GB" altLang="zh-CN" sz="2000" baseline="30000"/>
              <a:t>1</a:t>
            </a:r>
            <a:r>
              <a:rPr lang="zh-CN" altLang="en-GB" sz="2000"/>
              <a:t>＋</a:t>
            </a:r>
            <a:r>
              <a:rPr lang="en-GB" altLang="zh-CN" sz="2000"/>
              <a:t>0.0453×10</a:t>
            </a:r>
            <a:r>
              <a:rPr lang="en-GB" altLang="zh-CN" sz="2000" baseline="30000"/>
              <a:t>1</a:t>
            </a:r>
          </a:p>
          <a:p>
            <a:pPr eaLnBrk="1" hangingPunct="1"/>
            <a:r>
              <a:rPr lang="zh-CN" altLang="en-GB" sz="2000"/>
              <a:t>＝（</a:t>
            </a:r>
            <a:r>
              <a:rPr lang="en-GB" altLang="zh-CN" sz="2000"/>
              <a:t>9.97</a:t>
            </a:r>
            <a:r>
              <a:rPr lang="zh-CN" altLang="en-GB" sz="2000"/>
              <a:t>＋</a:t>
            </a:r>
            <a:r>
              <a:rPr lang="en-GB" altLang="zh-CN" sz="2000"/>
              <a:t>0.0453</a:t>
            </a:r>
            <a:r>
              <a:rPr lang="zh-CN" altLang="en-GB" sz="2000"/>
              <a:t>）</a:t>
            </a:r>
            <a:r>
              <a:rPr lang="en-GB" altLang="zh-CN" sz="2000"/>
              <a:t>×10</a:t>
            </a:r>
            <a:r>
              <a:rPr lang="en-GB" altLang="zh-CN" sz="2000" baseline="30000"/>
              <a:t>1</a:t>
            </a:r>
            <a:endParaRPr lang="en-GB" altLang="zh-CN" sz="2000"/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10.0153×10</a:t>
            </a:r>
            <a:r>
              <a:rPr lang="en-GB" altLang="zh-CN" sz="2000" baseline="30000"/>
              <a:t>1</a:t>
            </a:r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1.00153×10</a:t>
            </a:r>
            <a:r>
              <a:rPr lang="en-GB" altLang="zh-CN" sz="2000" baseline="30000"/>
              <a:t>2</a:t>
            </a:r>
            <a:endParaRPr lang="zh-CN" altLang="en-GB" sz="2000"/>
          </a:p>
        </p:txBody>
      </p:sp>
      <p:sp>
        <p:nvSpPr>
          <p:cNvPr id="373765" name="Rectangle 5"/>
          <p:cNvSpPr>
            <a:spLocks noChangeArrowheads="1"/>
          </p:cNvSpPr>
          <p:nvPr/>
        </p:nvSpPr>
        <p:spPr bwMode="auto">
          <a:xfrm>
            <a:off x="4500563" y="2060575"/>
            <a:ext cx="3600450" cy="2376488"/>
          </a:xfrm>
          <a:prstGeom prst="rect">
            <a:avLst/>
          </a:prstGeom>
          <a:solidFill>
            <a:srgbClr val="FFEBEB"/>
          </a:solidFill>
          <a:ln w="9525">
            <a:solidFill>
              <a:srgbClr val="FFEBE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000"/>
              <a:t>算法二：</a:t>
            </a:r>
          </a:p>
          <a:p>
            <a:pPr eaLnBrk="1" hangingPunct="1"/>
            <a:r>
              <a:rPr lang="en-GB" altLang="zh-CN" sz="2000"/>
              <a:t>   9.97×10</a:t>
            </a:r>
            <a:r>
              <a:rPr lang="en-GB" altLang="zh-CN" sz="2000" baseline="30000"/>
              <a:t>1</a:t>
            </a:r>
            <a:r>
              <a:rPr lang="zh-CN" altLang="en-GB" sz="2000"/>
              <a:t>＋</a:t>
            </a:r>
            <a:r>
              <a:rPr lang="en-GB" altLang="zh-CN" sz="2000"/>
              <a:t>4.53×10</a:t>
            </a:r>
            <a:r>
              <a:rPr lang="en-GB" altLang="zh-CN" sz="2000" baseline="30000"/>
              <a:t>-1</a:t>
            </a:r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997×10</a:t>
            </a:r>
            <a:r>
              <a:rPr lang="en-GB" altLang="zh-CN" sz="2000" baseline="30000"/>
              <a:t>-1</a:t>
            </a:r>
            <a:r>
              <a:rPr lang="zh-CN" altLang="en-GB" sz="2000"/>
              <a:t>＋</a:t>
            </a:r>
            <a:r>
              <a:rPr lang="en-GB" altLang="zh-CN" sz="2000"/>
              <a:t>4.53×10</a:t>
            </a:r>
            <a:r>
              <a:rPr lang="en-GB" altLang="zh-CN" sz="2000" baseline="30000"/>
              <a:t>-1</a:t>
            </a:r>
            <a:endParaRPr lang="zh-CN" altLang="en-GB" sz="2000"/>
          </a:p>
          <a:p>
            <a:pPr eaLnBrk="1" hangingPunct="1"/>
            <a:r>
              <a:rPr lang="zh-CN" altLang="en-GB" sz="2000"/>
              <a:t>＝（</a:t>
            </a:r>
            <a:r>
              <a:rPr lang="en-GB" altLang="zh-CN" sz="2000"/>
              <a:t>997</a:t>
            </a:r>
            <a:r>
              <a:rPr lang="zh-CN" altLang="en-GB" sz="2000"/>
              <a:t>＋</a:t>
            </a:r>
            <a:r>
              <a:rPr lang="en-GB" altLang="zh-CN" sz="2000"/>
              <a:t>4.53</a:t>
            </a:r>
            <a:r>
              <a:rPr lang="zh-CN" altLang="en-GB" sz="2000"/>
              <a:t>）</a:t>
            </a:r>
            <a:r>
              <a:rPr lang="en-GB" altLang="zh-CN" sz="2000"/>
              <a:t>×10</a:t>
            </a:r>
            <a:r>
              <a:rPr lang="en-GB" altLang="zh-CN" sz="2000" baseline="30000"/>
              <a:t>-1</a:t>
            </a:r>
            <a:endParaRPr lang="zh-CN" altLang="en-GB" sz="2000"/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1001.53×10</a:t>
            </a:r>
            <a:r>
              <a:rPr lang="en-GB" altLang="zh-CN" sz="2000" baseline="30000"/>
              <a:t>-1</a:t>
            </a:r>
            <a:endParaRPr lang="zh-CN" altLang="en-GB" sz="2000"/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1.00153×10</a:t>
            </a:r>
            <a:r>
              <a:rPr lang="en-GB" altLang="zh-CN" sz="2000" baseline="30000"/>
              <a:t>2</a:t>
            </a:r>
            <a:endParaRPr lang="zh-CN" altLang="en-GB" sz="2000"/>
          </a:p>
        </p:txBody>
      </p:sp>
      <p:sp>
        <p:nvSpPr>
          <p:cNvPr id="373766" name="Rectangle 6"/>
          <p:cNvSpPr>
            <a:spLocks noChangeArrowheads="1"/>
          </p:cNvSpPr>
          <p:nvPr/>
        </p:nvSpPr>
        <p:spPr bwMode="auto">
          <a:xfrm>
            <a:off x="611188" y="4581525"/>
            <a:ext cx="7418387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/>
              <a:t>结果一致</a:t>
            </a:r>
          </a:p>
          <a:p>
            <a:pPr eaLnBrk="1" hangingPunct="1"/>
            <a:r>
              <a:rPr lang="zh-CN" altLang="en-GB" sz="2400"/>
              <a:t>实际上：</a:t>
            </a:r>
            <a:r>
              <a:rPr lang="zh-CN" altLang="en-GB" sz="2400">
                <a:solidFill>
                  <a:srgbClr val="CC0000"/>
                </a:solidFill>
              </a:rPr>
              <a:t>数据存储和计算都要受到计算机物理部件的处理位数的限制</a:t>
            </a:r>
            <a:r>
              <a:rPr lang="zh-CN" altLang="en-GB" sz="2400"/>
              <a:t>，超出部分全部丢失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37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737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737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4" grpId="0" animBg="1"/>
      <p:bldP spid="373765" grpId="0" animBg="1"/>
      <p:bldP spid="3737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9CD6E53-3414-4011-B697-FEF61D078154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常用的判溢方法（补码加减运算）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7632700" cy="503237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smtClean="0"/>
              <a:t>补码加减运算符号位及进位的真值表 </a:t>
            </a:r>
          </a:p>
        </p:txBody>
      </p:sp>
      <p:graphicFrame>
        <p:nvGraphicFramePr>
          <p:cNvPr id="143883" name="Group 523"/>
          <p:cNvGraphicFramePr>
            <a:graphicFrameLocks noGrp="1"/>
          </p:cNvGraphicFramePr>
          <p:nvPr/>
        </p:nvGraphicFramePr>
        <p:xfrm>
          <a:off x="827088" y="1779588"/>
          <a:ext cx="6985000" cy="3602038"/>
        </p:xfrm>
        <a:graphic>
          <a:graphicData uri="http://schemas.openxmlformats.org/drawingml/2006/table">
            <a:tbl>
              <a:tblPr/>
              <a:tblGrid>
                <a:gridCol w="557212"/>
                <a:gridCol w="1209675"/>
                <a:gridCol w="677863"/>
                <a:gridCol w="698500"/>
                <a:gridCol w="698500"/>
                <a:gridCol w="698500"/>
                <a:gridCol w="698500"/>
                <a:gridCol w="687387"/>
                <a:gridCol w="1058863"/>
              </a:tblGrid>
              <a:tr h="431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4" marB="46804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4" marB="46804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4" marB="46804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4" marB="46804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4" marB="46804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4" marB="46804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说明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4" marB="46804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275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加法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无溢出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2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正溢出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2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负溢出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2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无溢出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275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减法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无溢出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2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正溢出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2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负溢出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2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无溢出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3364" name="Object 4"/>
          <p:cNvGraphicFramePr>
            <a:graphicFrameLocks noChangeAspect="1"/>
          </p:cNvGraphicFramePr>
          <p:nvPr/>
        </p:nvGraphicFramePr>
        <p:xfrm>
          <a:off x="1403350" y="1852613"/>
          <a:ext cx="1150938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7" name="公式" r:id="rId3" imgW="761669" imgH="215806" progId="Equation.3">
                  <p:embed/>
                </p:oleObj>
              </mc:Choice>
              <mc:Fallback>
                <p:oleObj name="公式" r:id="rId3" imgW="761669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852613"/>
                        <a:ext cx="1150938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884" name="Rectangle 524"/>
          <p:cNvSpPr>
            <a:spLocks noChangeArrowheads="1"/>
          </p:cNvSpPr>
          <p:nvPr/>
        </p:nvSpPr>
        <p:spPr bwMode="auto">
          <a:xfrm>
            <a:off x="5140325" y="5805488"/>
            <a:ext cx="3257550" cy="4667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符号位运算产生的进位</a:t>
            </a:r>
          </a:p>
        </p:txBody>
      </p:sp>
      <p:sp>
        <p:nvSpPr>
          <p:cNvPr id="143885" name="Rectangle 525"/>
          <p:cNvSpPr>
            <a:spLocks noChangeArrowheads="1"/>
          </p:cNvSpPr>
          <p:nvPr/>
        </p:nvSpPr>
        <p:spPr bwMode="auto">
          <a:xfrm>
            <a:off x="998538" y="5805488"/>
            <a:ext cx="3870325" cy="4667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最高有效位运算产生的进位</a:t>
            </a:r>
          </a:p>
        </p:txBody>
      </p:sp>
      <p:sp>
        <p:nvSpPr>
          <p:cNvPr id="143886" name="Line 526"/>
          <p:cNvSpPr>
            <a:spLocks noChangeShapeType="1"/>
          </p:cNvSpPr>
          <p:nvPr/>
        </p:nvSpPr>
        <p:spPr bwMode="auto">
          <a:xfrm flipH="1">
            <a:off x="4284663" y="5373688"/>
            <a:ext cx="0" cy="503237"/>
          </a:xfrm>
          <a:prstGeom prst="line">
            <a:avLst/>
          </a:prstGeom>
          <a:noFill/>
          <a:ln w="57150" cmpd="thinThick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887" name="Line 527"/>
          <p:cNvSpPr>
            <a:spLocks noChangeShapeType="1"/>
          </p:cNvSpPr>
          <p:nvPr/>
        </p:nvSpPr>
        <p:spPr bwMode="auto">
          <a:xfrm flipH="1">
            <a:off x="5724525" y="5373688"/>
            <a:ext cx="0" cy="431800"/>
          </a:xfrm>
          <a:prstGeom prst="line">
            <a:avLst/>
          </a:prstGeom>
          <a:noFill/>
          <a:ln w="57150" cmpd="thinThick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38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433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438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438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438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438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884" grpId="0" animBg="1"/>
      <p:bldP spid="143885" grpId="0" animBg="1"/>
      <p:bldP spid="143886" grpId="0" animBg="1"/>
      <p:bldP spid="14388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B188B26-1E43-4AB0-851C-C2065ADCDD3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110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</a:pPr>
            <a:r>
              <a:rPr lang="zh-CN" altLang="en-US" smtClean="0"/>
              <a:t>一、</a:t>
            </a:r>
            <a:r>
              <a:rPr lang="zh-CN" altLang="en-GB" smtClean="0"/>
              <a:t>浮点</a:t>
            </a:r>
            <a:r>
              <a:rPr lang="zh-CN" altLang="en-US" smtClean="0"/>
              <a:t>加减运算</a:t>
            </a:r>
          </a:p>
        </p:txBody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052513"/>
            <a:ext cx="7418388" cy="504825"/>
          </a:xfrm>
        </p:spPr>
        <p:txBody>
          <a:bodyPr/>
          <a:lstStyle/>
          <a:p>
            <a:pPr eaLnBrk="1" hangingPunct="1"/>
            <a:r>
              <a:rPr lang="zh-CN" altLang="en-GB" sz="2400" smtClean="0"/>
              <a:t>假设浮点数的尾数部分</a:t>
            </a:r>
            <a:r>
              <a:rPr lang="zh-CN" altLang="en-GB" sz="2400" smtClean="0">
                <a:solidFill>
                  <a:srgbClr val="FF0066"/>
                </a:solidFill>
              </a:rPr>
              <a:t>有效数值只能保存</a:t>
            </a:r>
            <a:r>
              <a:rPr lang="en-GB" altLang="zh-CN" sz="2400" smtClean="0">
                <a:solidFill>
                  <a:srgbClr val="FF0066"/>
                </a:solidFill>
              </a:rPr>
              <a:t>3</a:t>
            </a:r>
            <a:r>
              <a:rPr lang="zh-CN" altLang="en-GB" sz="2400" smtClean="0">
                <a:solidFill>
                  <a:srgbClr val="FF0066"/>
                </a:solidFill>
              </a:rPr>
              <a:t>位</a:t>
            </a:r>
            <a:r>
              <a:rPr lang="zh-CN" altLang="en-GB" sz="2400" smtClean="0"/>
              <a:t> </a:t>
            </a:r>
          </a:p>
        </p:txBody>
      </p:sp>
      <p:sp>
        <p:nvSpPr>
          <p:cNvPr id="374788" name="Rectangle 4"/>
          <p:cNvSpPr>
            <a:spLocks noChangeArrowheads="1"/>
          </p:cNvSpPr>
          <p:nvPr/>
        </p:nvSpPr>
        <p:spPr bwMode="auto">
          <a:xfrm>
            <a:off x="539750" y="1557338"/>
            <a:ext cx="3743325" cy="2592387"/>
          </a:xfrm>
          <a:prstGeom prst="rect">
            <a:avLst/>
          </a:prstGeom>
          <a:solidFill>
            <a:srgbClr val="FFEBEB"/>
          </a:solidFill>
          <a:ln w="9525">
            <a:solidFill>
              <a:srgbClr val="FFEBE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000"/>
              <a:t>算法一：</a:t>
            </a:r>
          </a:p>
          <a:p>
            <a:pPr eaLnBrk="1" hangingPunct="1"/>
            <a:r>
              <a:rPr lang="en-GB" altLang="zh-CN" sz="2000"/>
              <a:t>   9.97×10</a:t>
            </a:r>
            <a:r>
              <a:rPr lang="en-GB" altLang="zh-CN" sz="2000" baseline="30000"/>
              <a:t>1</a:t>
            </a:r>
            <a:r>
              <a:rPr lang="zh-CN" altLang="en-GB" sz="2000"/>
              <a:t>＋</a:t>
            </a:r>
            <a:r>
              <a:rPr lang="en-GB" altLang="zh-CN" sz="2000"/>
              <a:t>4.53×10</a:t>
            </a:r>
            <a:r>
              <a:rPr lang="en-GB" altLang="zh-CN" sz="2000" baseline="30000"/>
              <a:t>-1</a:t>
            </a:r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9.97×10</a:t>
            </a:r>
            <a:r>
              <a:rPr lang="en-GB" altLang="zh-CN" sz="2000" baseline="30000"/>
              <a:t>1</a:t>
            </a:r>
            <a:r>
              <a:rPr lang="zh-CN" altLang="en-GB" sz="2000"/>
              <a:t>＋</a:t>
            </a:r>
            <a:r>
              <a:rPr lang="en-GB" altLang="zh-CN" sz="2000"/>
              <a:t>0.04×10</a:t>
            </a:r>
            <a:r>
              <a:rPr lang="en-GB" altLang="zh-CN" sz="2000" baseline="30000"/>
              <a:t>1</a:t>
            </a:r>
            <a:endParaRPr lang="en-GB" altLang="zh-CN" sz="2000"/>
          </a:p>
          <a:p>
            <a:pPr eaLnBrk="1" hangingPunct="1"/>
            <a:r>
              <a:rPr lang="zh-CN" altLang="en-GB" sz="2000"/>
              <a:t>＝（</a:t>
            </a:r>
            <a:r>
              <a:rPr lang="en-GB" altLang="zh-CN" sz="2000"/>
              <a:t>9.97</a:t>
            </a:r>
            <a:r>
              <a:rPr lang="zh-CN" altLang="en-GB" sz="2000"/>
              <a:t>＋</a:t>
            </a:r>
            <a:r>
              <a:rPr lang="en-GB" altLang="zh-CN" sz="2000"/>
              <a:t>0.04</a:t>
            </a:r>
            <a:r>
              <a:rPr lang="zh-CN" altLang="en-GB" sz="2000"/>
              <a:t>）</a:t>
            </a:r>
            <a:r>
              <a:rPr lang="en-GB" altLang="zh-CN" sz="2000"/>
              <a:t>×10</a:t>
            </a:r>
            <a:r>
              <a:rPr lang="en-GB" altLang="zh-CN" sz="2000" baseline="30000"/>
              <a:t>1</a:t>
            </a:r>
            <a:endParaRPr lang="en-GB" altLang="zh-CN" sz="2000"/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10.01×10</a:t>
            </a:r>
            <a:r>
              <a:rPr lang="en-GB" altLang="zh-CN" sz="2000" baseline="30000"/>
              <a:t>1</a:t>
            </a:r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1.001×10</a:t>
            </a:r>
            <a:r>
              <a:rPr lang="en-GB" altLang="zh-CN" sz="2000" baseline="30000"/>
              <a:t>2</a:t>
            </a:r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1.00×10</a:t>
            </a:r>
            <a:r>
              <a:rPr lang="en-GB" altLang="zh-CN" sz="2000" baseline="30000"/>
              <a:t>2</a:t>
            </a:r>
            <a:endParaRPr lang="zh-CN" altLang="en-GB" sz="2000"/>
          </a:p>
        </p:txBody>
      </p:sp>
      <p:sp>
        <p:nvSpPr>
          <p:cNvPr id="374789" name="Rectangle 5"/>
          <p:cNvSpPr>
            <a:spLocks noChangeArrowheads="1"/>
          </p:cNvSpPr>
          <p:nvPr/>
        </p:nvSpPr>
        <p:spPr bwMode="auto">
          <a:xfrm>
            <a:off x="4500563" y="1557338"/>
            <a:ext cx="3600450" cy="2592387"/>
          </a:xfrm>
          <a:prstGeom prst="rect">
            <a:avLst/>
          </a:prstGeom>
          <a:solidFill>
            <a:srgbClr val="FFEBEB"/>
          </a:solidFill>
          <a:ln w="9525">
            <a:solidFill>
              <a:srgbClr val="FFEBE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000"/>
              <a:t>算法二：</a:t>
            </a:r>
          </a:p>
          <a:p>
            <a:pPr eaLnBrk="1" hangingPunct="1"/>
            <a:r>
              <a:rPr lang="en-GB" altLang="zh-CN" sz="2000"/>
              <a:t>   9.97×10</a:t>
            </a:r>
            <a:r>
              <a:rPr lang="en-GB" altLang="zh-CN" sz="2000" baseline="30000"/>
              <a:t>1</a:t>
            </a:r>
            <a:r>
              <a:rPr lang="zh-CN" altLang="en-GB" sz="2000"/>
              <a:t>＋</a:t>
            </a:r>
            <a:r>
              <a:rPr lang="en-GB" altLang="zh-CN" sz="2000"/>
              <a:t>4.53×10</a:t>
            </a:r>
            <a:r>
              <a:rPr lang="en-GB" altLang="zh-CN" sz="2000" baseline="30000"/>
              <a:t>-1</a:t>
            </a:r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7.00×10</a:t>
            </a:r>
            <a:r>
              <a:rPr lang="en-GB" altLang="zh-CN" sz="2000" baseline="30000"/>
              <a:t>-1</a:t>
            </a:r>
            <a:r>
              <a:rPr lang="zh-CN" altLang="en-GB" sz="2000"/>
              <a:t>＋</a:t>
            </a:r>
            <a:r>
              <a:rPr lang="en-GB" altLang="zh-CN" sz="2000"/>
              <a:t>4.53×10</a:t>
            </a:r>
            <a:r>
              <a:rPr lang="en-GB" altLang="zh-CN" sz="2000" baseline="30000"/>
              <a:t>-1</a:t>
            </a:r>
          </a:p>
          <a:p>
            <a:pPr eaLnBrk="1" hangingPunct="1"/>
            <a:r>
              <a:rPr lang="zh-CN" altLang="en-GB" sz="2000"/>
              <a:t>＝（</a:t>
            </a:r>
            <a:r>
              <a:rPr lang="en-GB" altLang="zh-CN" sz="2000"/>
              <a:t>7.00</a:t>
            </a:r>
            <a:r>
              <a:rPr lang="zh-CN" altLang="en-GB" sz="2000"/>
              <a:t>＋</a:t>
            </a:r>
            <a:r>
              <a:rPr lang="en-GB" altLang="zh-CN" sz="2000"/>
              <a:t>4.53</a:t>
            </a:r>
            <a:r>
              <a:rPr lang="zh-CN" altLang="en-GB" sz="2000"/>
              <a:t>）</a:t>
            </a:r>
            <a:r>
              <a:rPr lang="en-GB" altLang="zh-CN" sz="2000"/>
              <a:t>×10</a:t>
            </a:r>
            <a:r>
              <a:rPr lang="en-GB" altLang="zh-CN" sz="2000" baseline="30000"/>
              <a:t>-1</a:t>
            </a:r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11.53×10</a:t>
            </a:r>
            <a:r>
              <a:rPr lang="en-GB" altLang="zh-CN" sz="2000" baseline="30000"/>
              <a:t>-1</a:t>
            </a:r>
            <a:r>
              <a:rPr lang="en-GB" altLang="zh-CN" sz="2000"/>
              <a:t>             </a:t>
            </a:r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1.153×10</a:t>
            </a:r>
            <a:r>
              <a:rPr lang="en-GB" altLang="zh-CN" sz="2000" baseline="30000"/>
              <a:t>0</a:t>
            </a:r>
            <a:endParaRPr lang="zh-CN" altLang="en-GB" sz="2000"/>
          </a:p>
          <a:p>
            <a:pPr eaLnBrk="1" hangingPunct="1"/>
            <a:r>
              <a:rPr lang="zh-CN" altLang="en-GB" sz="2000"/>
              <a:t>＝ </a:t>
            </a:r>
            <a:r>
              <a:rPr lang="en-GB" altLang="zh-CN" sz="2000"/>
              <a:t>1.15×10</a:t>
            </a:r>
            <a:r>
              <a:rPr lang="en-GB" altLang="zh-CN" sz="2000" baseline="30000"/>
              <a:t>0</a:t>
            </a:r>
            <a:endParaRPr lang="zh-CN" altLang="en-GB" sz="2000"/>
          </a:p>
        </p:txBody>
      </p:sp>
      <p:sp>
        <p:nvSpPr>
          <p:cNvPr id="374790" name="Rectangle 6"/>
          <p:cNvSpPr>
            <a:spLocks noChangeArrowheads="1"/>
          </p:cNvSpPr>
          <p:nvPr/>
        </p:nvSpPr>
        <p:spPr bwMode="auto">
          <a:xfrm>
            <a:off x="468313" y="4365625"/>
            <a:ext cx="7991475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/>
              <a:t>结果不一致</a:t>
            </a:r>
          </a:p>
          <a:p>
            <a:pPr eaLnBrk="1" hangingPunct="1"/>
            <a:r>
              <a:rPr lang="zh-CN" altLang="en-GB" sz="2400"/>
              <a:t>原因：</a:t>
            </a:r>
            <a:r>
              <a:rPr lang="zh-CN" altLang="en-GB" sz="2400">
                <a:solidFill>
                  <a:srgbClr val="FF0066"/>
                </a:solidFill>
              </a:rPr>
              <a:t>有效数值</a:t>
            </a:r>
            <a:r>
              <a:rPr lang="zh-CN" altLang="en-GB" sz="2400"/>
              <a:t>部分</a:t>
            </a:r>
            <a:r>
              <a:rPr lang="en-GB" altLang="zh-CN" sz="2400"/>
              <a:t>9.97</a:t>
            </a:r>
            <a:r>
              <a:rPr lang="zh-CN" altLang="en-GB" sz="2400"/>
              <a:t>进行了</a:t>
            </a:r>
            <a:r>
              <a:rPr lang="zh-CN" altLang="en-GB" sz="2400">
                <a:solidFill>
                  <a:srgbClr val="FF0066"/>
                </a:solidFill>
              </a:rPr>
              <a:t>左移操作</a:t>
            </a:r>
            <a:r>
              <a:rPr lang="zh-CN" altLang="en-GB" sz="2400"/>
              <a:t>，使得有效数值的</a:t>
            </a:r>
            <a:r>
              <a:rPr lang="zh-CN" altLang="en-GB" sz="2400">
                <a:solidFill>
                  <a:srgbClr val="FF0066"/>
                </a:solidFill>
              </a:rPr>
              <a:t>高位数字全部舍弃</a:t>
            </a:r>
            <a:r>
              <a:rPr lang="zh-CN" altLang="en-GB" sz="2400"/>
              <a:t>了，从而导致计算结果偏差较大。</a:t>
            </a:r>
            <a:r>
              <a:rPr lang="zh-CN" altLang="en-GB"/>
              <a:t> </a:t>
            </a:r>
            <a:r>
              <a:rPr lang="zh-CN" altLang="en-GB" sz="2400"/>
              <a:t>  </a:t>
            </a:r>
          </a:p>
          <a:p>
            <a:pPr eaLnBrk="1" hangingPunct="1"/>
            <a:r>
              <a:rPr lang="zh-CN" altLang="en-GB" sz="2400"/>
              <a:t>处理：</a:t>
            </a:r>
            <a:r>
              <a:rPr lang="zh-CN" altLang="en-GB" sz="2400">
                <a:solidFill>
                  <a:srgbClr val="FF0066"/>
                </a:solidFill>
              </a:rPr>
              <a:t>选择误差小的那一种方法（算法一）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47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747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747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8" grpId="0" animBg="1"/>
      <p:bldP spid="374789" grpId="0" animBg="1"/>
      <p:bldP spid="37479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12AEE10-2158-4AA2-AF80-182C34C8D41A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111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</a:pPr>
            <a:r>
              <a:rPr lang="zh-CN" altLang="en-US" smtClean="0"/>
              <a:t>一、</a:t>
            </a:r>
            <a:r>
              <a:rPr lang="zh-CN" altLang="en-GB" smtClean="0"/>
              <a:t>浮点</a:t>
            </a:r>
            <a:r>
              <a:rPr lang="zh-CN" altLang="en-US" smtClean="0"/>
              <a:t>加减运算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32775" cy="735013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假设两个浮点数</a:t>
            </a:r>
            <a:r>
              <a:rPr lang="en-US" altLang="zh-CN" sz="2400" smtClean="0"/>
              <a:t>X</a:t>
            </a:r>
            <a:r>
              <a:rPr lang="zh-CN" altLang="en-US" sz="2400" smtClean="0"/>
              <a:t>和</a:t>
            </a:r>
            <a:r>
              <a:rPr lang="en-US" altLang="zh-CN" sz="2400" smtClean="0"/>
              <a:t>Y </a:t>
            </a:r>
            <a:endParaRPr lang="zh-CN" altLang="en-GB" sz="2400" smtClean="0"/>
          </a:p>
        </p:txBody>
      </p:sp>
      <p:graphicFrame>
        <p:nvGraphicFramePr>
          <p:cNvPr id="375812" name="Object 4"/>
          <p:cNvGraphicFramePr>
            <a:graphicFrameLocks noChangeAspect="1"/>
          </p:cNvGraphicFramePr>
          <p:nvPr/>
        </p:nvGraphicFramePr>
        <p:xfrm>
          <a:off x="1008063" y="1700213"/>
          <a:ext cx="270033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4" name="公式" r:id="rId3" imgW="888614" imgH="241195" progId="Equation.3">
                  <p:embed/>
                </p:oleObj>
              </mc:Choice>
              <mc:Fallback>
                <p:oleObj name="公式" r:id="rId3" imgW="888614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1700213"/>
                        <a:ext cx="2700337" cy="7429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13" name="Object 5"/>
          <p:cNvGraphicFramePr>
            <a:graphicFrameLocks noChangeAspect="1"/>
          </p:cNvGraphicFramePr>
          <p:nvPr/>
        </p:nvGraphicFramePr>
        <p:xfrm>
          <a:off x="4221163" y="1654175"/>
          <a:ext cx="2871787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5" name="公式" r:id="rId5" imgW="888614" imgH="241195" progId="Equation.3">
                  <p:embed/>
                </p:oleObj>
              </mc:Choice>
              <mc:Fallback>
                <p:oleObj name="公式" r:id="rId5" imgW="888614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163" y="1654175"/>
                        <a:ext cx="2871787" cy="7953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14" name="Object 6"/>
          <p:cNvGraphicFramePr>
            <a:graphicFrameLocks noChangeAspect="1"/>
          </p:cNvGraphicFramePr>
          <p:nvPr/>
        </p:nvGraphicFramePr>
        <p:xfrm>
          <a:off x="827088" y="3860800"/>
          <a:ext cx="721042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6" name="公式" r:id="rId7" imgW="2628900" imgH="482600" progId="Equation.3">
                  <p:embed/>
                </p:oleObj>
              </mc:Choice>
              <mc:Fallback>
                <p:oleObj name="公式" r:id="rId7" imgW="2628900" imgH="482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860800"/>
                        <a:ext cx="7210425" cy="13430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15" name="Rectangle 7"/>
          <p:cNvSpPr>
            <a:spLocks noChangeArrowheads="1"/>
          </p:cNvSpPr>
          <p:nvPr/>
        </p:nvSpPr>
        <p:spPr bwMode="auto">
          <a:xfrm>
            <a:off x="684213" y="2638425"/>
            <a:ext cx="7416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400" dirty="0"/>
              <a:t>对齐小数点时，要使得</a:t>
            </a:r>
            <a:r>
              <a:rPr lang="zh-CN" altLang="en-GB" sz="2400" dirty="0">
                <a:solidFill>
                  <a:srgbClr val="CC0000"/>
                </a:solidFill>
              </a:rPr>
              <a:t>阶码小的那个数变得与阶码大的那个数的阶码相等</a:t>
            </a:r>
            <a:r>
              <a:rPr lang="zh-CN" altLang="en-GB" sz="2400" dirty="0"/>
              <a:t>；</a:t>
            </a:r>
            <a:r>
              <a:rPr lang="zh-CN" altLang="en-US" sz="2400" dirty="0"/>
              <a:t>然后对尾数（有效数位）做加减运算。 </a:t>
            </a:r>
            <a:endParaRPr lang="zh-CN" alt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58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758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758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3758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C42498C-C582-44FB-A9CF-D113DB820E39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112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浮点</a:t>
            </a:r>
            <a:r>
              <a:rPr lang="zh-CN" altLang="en-US" smtClean="0"/>
              <a:t>加减运算步骤</a:t>
            </a:r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4224338"/>
          </a:xfrm>
          <a:ln>
            <a:noFill/>
          </a:ln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CC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400" dirty="0" smtClean="0">
                <a:solidFill>
                  <a:srgbClr val="CC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dirty="0" smtClean="0">
                <a:solidFill>
                  <a:srgbClr val="CC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400" dirty="0" smtClean="0">
                <a:solidFill>
                  <a:srgbClr val="CC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400" dirty="0" smtClean="0">
                <a:solidFill>
                  <a:srgbClr val="CC0000"/>
                </a:solidFill>
                <a:latin typeface="Arial" panose="020B0604020202020204" pitchFamily="34" charset="0"/>
              </a:rPr>
              <a:t>操作数检查：</a:t>
            </a:r>
            <a:r>
              <a:rPr lang="zh-CN" altLang="en-US" sz="2400" dirty="0" smtClean="0">
                <a:latin typeface="Arial" panose="020B0604020202020204" pitchFamily="34" charset="0"/>
              </a:rPr>
              <a:t>以尽可能的简化操作。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CC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400" dirty="0" smtClean="0">
                <a:solidFill>
                  <a:srgbClr val="CC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 smtClean="0">
                <a:solidFill>
                  <a:srgbClr val="CC0000"/>
                </a:solidFill>
                <a:latin typeface="Arial" panose="020B0604020202020204" pitchFamily="34" charset="0"/>
              </a:rPr>
              <a:t>）对阶：</a:t>
            </a:r>
            <a:endParaRPr lang="en-US" altLang="zh-CN" sz="2400" dirty="0" smtClean="0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 smtClean="0">
                <a:latin typeface="Arial" panose="020B0604020202020204" pitchFamily="34" charset="0"/>
              </a:rPr>
              <a:t>目标是：</a:t>
            </a:r>
            <a:r>
              <a:rPr lang="zh-CN" altLang="en-US" sz="400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对齐小数点</a:t>
            </a:r>
            <a:endParaRPr lang="en-US" altLang="zh-CN" sz="24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 smtClean="0">
                <a:latin typeface="Arial" panose="020B0604020202020204" pitchFamily="34" charset="0"/>
              </a:rPr>
              <a:t>原则是：</a:t>
            </a:r>
            <a:r>
              <a:rPr lang="zh-CN" altLang="en-US" sz="400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小阶对大阶</a:t>
            </a:r>
            <a:endParaRPr lang="zh-CN" altLang="en-US" sz="4000" dirty="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求阶差</a:t>
            </a:r>
            <a:r>
              <a:rPr lang="en-US" altLang="zh-CN" dirty="0" smtClean="0">
                <a:latin typeface="Arial" panose="020B0604020202020204" pitchFamily="34" charset="0"/>
              </a:rPr>
              <a:t>ΔE=E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X</a:t>
            </a:r>
            <a:r>
              <a:rPr lang="en-US" altLang="zh-CN" dirty="0" smtClean="0">
                <a:latin typeface="Arial" panose="020B0604020202020204" pitchFamily="34" charset="0"/>
              </a:rPr>
              <a:t>-E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Y</a:t>
            </a:r>
            <a:r>
              <a:rPr lang="zh-CN" altLang="en-US" dirty="0" smtClean="0">
                <a:latin typeface="Arial" panose="020B0604020202020204" pitchFamily="34" charset="0"/>
              </a:rPr>
              <a:t>，若</a:t>
            </a:r>
            <a:r>
              <a:rPr lang="en-US" altLang="zh-CN" dirty="0" smtClean="0">
                <a:latin typeface="Arial" panose="020B0604020202020204" pitchFamily="34" charset="0"/>
              </a:rPr>
              <a:t>ΔE≠0</a:t>
            </a:r>
            <a:r>
              <a:rPr lang="zh-CN" altLang="en-US" dirty="0" smtClean="0">
                <a:latin typeface="Arial" panose="020B0604020202020204" pitchFamily="34" charset="0"/>
              </a:rPr>
              <a:t>，即</a:t>
            </a:r>
            <a:r>
              <a:rPr lang="en-US" altLang="zh-CN" dirty="0" smtClean="0">
                <a:latin typeface="Arial" panose="020B0604020202020204" pitchFamily="34" charset="0"/>
              </a:rPr>
              <a:t>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X</a:t>
            </a:r>
            <a:r>
              <a:rPr lang="en-US" altLang="zh-CN" dirty="0" smtClean="0">
                <a:latin typeface="Arial" panose="020B0604020202020204" pitchFamily="34" charset="0"/>
              </a:rPr>
              <a:t>≠E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Y</a:t>
            </a:r>
            <a:r>
              <a:rPr lang="zh-CN" altLang="en-US" dirty="0" smtClean="0">
                <a:latin typeface="Arial" panose="020B0604020202020204" pitchFamily="34" charset="0"/>
              </a:rPr>
              <a:t>时需要对阶。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若</a:t>
            </a:r>
            <a:r>
              <a:rPr lang="en-US" altLang="zh-CN" dirty="0" smtClean="0">
                <a:latin typeface="Arial" panose="020B0604020202020204" pitchFamily="34" charset="0"/>
              </a:rPr>
              <a:t>ΔE&gt;0</a:t>
            </a:r>
            <a:r>
              <a:rPr lang="zh-CN" altLang="en-US" dirty="0" smtClean="0">
                <a:latin typeface="Arial" panose="020B0604020202020204" pitchFamily="34" charset="0"/>
              </a:rPr>
              <a:t>，则</a:t>
            </a:r>
            <a:r>
              <a:rPr lang="en-US" altLang="zh-CN" dirty="0" smtClean="0">
                <a:latin typeface="Arial" panose="020B0604020202020204" pitchFamily="34" charset="0"/>
              </a:rPr>
              <a:t>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X</a:t>
            </a:r>
            <a:r>
              <a:rPr lang="en-US" altLang="zh-CN" dirty="0" smtClean="0">
                <a:latin typeface="Arial" panose="020B0604020202020204" pitchFamily="34" charset="0"/>
              </a:rPr>
              <a:t>&gt;E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Y</a:t>
            </a:r>
            <a:r>
              <a:rPr lang="zh-CN" altLang="en-US" dirty="0" smtClean="0">
                <a:latin typeface="Arial" panose="020B0604020202020204" pitchFamily="34" charset="0"/>
              </a:rPr>
              <a:t>，</a:t>
            </a:r>
            <a:r>
              <a:rPr lang="en-US" altLang="zh-CN" dirty="0" smtClean="0">
                <a:latin typeface="Arial" panose="020B0604020202020204" pitchFamily="34" charset="0"/>
              </a:rPr>
              <a:t>M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Y</a:t>
            </a:r>
            <a:r>
              <a:rPr lang="zh-CN" altLang="en-US" dirty="0" smtClean="0">
                <a:latin typeface="Arial" panose="020B0604020202020204" pitchFamily="34" charset="0"/>
              </a:rPr>
              <a:t>每右移一位，</a:t>
            </a:r>
            <a:r>
              <a:rPr lang="en-US" altLang="zh-CN" dirty="0" smtClean="0">
                <a:latin typeface="Arial" panose="020B0604020202020204" pitchFamily="34" charset="0"/>
              </a:rPr>
              <a:t>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Y</a:t>
            </a:r>
            <a:r>
              <a:rPr lang="en-US" altLang="zh-CN" dirty="0" smtClean="0">
                <a:latin typeface="Arial" panose="020B0604020202020204" pitchFamily="34" charset="0"/>
              </a:rPr>
              <a:t>+1</a:t>
            </a:r>
            <a:r>
              <a:rPr lang="zh-CN" altLang="en-US" dirty="0" smtClean="0">
                <a:latin typeface="Arial" panose="020B0604020202020204" pitchFamily="34" charset="0"/>
              </a:rPr>
              <a:t>，直至 </a:t>
            </a:r>
            <a:r>
              <a:rPr lang="en-US" altLang="zh-CN" dirty="0" smtClean="0">
                <a:latin typeface="Arial" panose="020B0604020202020204" pitchFamily="34" charset="0"/>
              </a:rPr>
              <a:t>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Y</a:t>
            </a:r>
            <a:r>
              <a:rPr lang="en-US" altLang="zh-CN" dirty="0" smtClean="0">
                <a:latin typeface="Arial" panose="020B0604020202020204" pitchFamily="34" charset="0"/>
              </a:rPr>
              <a:t>=E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X</a:t>
            </a:r>
            <a:r>
              <a:rPr lang="en-US" altLang="zh-CN" dirty="0" smtClean="0">
                <a:latin typeface="Arial" panose="020B0604020202020204" pitchFamily="34" charset="0"/>
              </a:rPr>
              <a:t> </a:t>
            </a:r>
            <a:r>
              <a:rPr lang="zh-CN" altLang="en-US" dirty="0" smtClean="0">
                <a:latin typeface="Arial" panose="020B0604020202020204" pitchFamily="34" charset="0"/>
              </a:rPr>
              <a:t>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若</a:t>
            </a:r>
            <a:r>
              <a:rPr lang="en-US" altLang="zh-CN" dirty="0" smtClean="0">
                <a:latin typeface="Arial" panose="020B0604020202020204" pitchFamily="34" charset="0"/>
              </a:rPr>
              <a:t>ΔE&lt;0</a:t>
            </a:r>
            <a:r>
              <a:rPr lang="zh-CN" altLang="en-US" dirty="0" smtClean="0">
                <a:latin typeface="Arial" panose="020B0604020202020204" pitchFamily="34" charset="0"/>
              </a:rPr>
              <a:t>，则</a:t>
            </a:r>
            <a:r>
              <a:rPr lang="en-US" altLang="zh-CN" dirty="0" smtClean="0">
                <a:latin typeface="Arial" panose="020B0604020202020204" pitchFamily="34" charset="0"/>
              </a:rPr>
              <a:t>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X</a:t>
            </a:r>
            <a:r>
              <a:rPr lang="en-US" altLang="zh-CN" dirty="0" smtClean="0">
                <a:latin typeface="Arial" panose="020B0604020202020204" pitchFamily="34" charset="0"/>
              </a:rPr>
              <a:t>&lt;E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Y</a:t>
            </a:r>
            <a:r>
              <a:rPr lang="zh-CN" altLang="en-US" dirty="0" smtClean="0">
                <a:latin typeface="Arial" panose="020B0604020202020204" pitchFamily="34" charset="0"/>
              </a:rPr>
              <a:t>，</a:t>
            </a:r>
            <a:r>
              <a:rPr lang="en-US" altLang="zh-CN" dirty="0" smtClean="0">
                <a:latin typeface="Arial" panose="020B0604020202020204" pitchFamily="34" charset="0"/>
              </a:rPr>
              <a:t>M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X</a:t>
            </a:r>
            <a:r>
              <a:rPr lang="zh-CN" altLang="en-US" dirty="0" smtClean="0">
                <a:latin typeface="Arial" panose="020B0604020202020204" pitchFamily="34" charset="0"/>
              </a:rPr>
              <a:t>每右移一位，</a:t>
            </a:r>
            <a:r>
              <a:rPr lang="en-US" altLang="zh-CN" dirty="0" smtClean="0">
                <a:latin typeface="Arial" panose="020B0604020202020204" pitchFamily="34" charset="0"/>
              </a:rPr>
              <a:t>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X</a:t>
            </a:r>
            <a:r>
              <a:rPr lang="en-US" altLang="zh-CN" dirty="0" smtClean="0">
                <a:latin typeface="Arial" panose="020B0604020202020204" pitchFamily="34" charset="0"/>
              </a:rPr>
              <a:t>+1</a:t>
            </a:r>
            <a:r>
              <a:rPr lang="zh-CN" altLang="en-US" dirty="0" smtClean="0">
                <a:latin typeface="Arial" panose="020B0604020202020204" pitchFamily="34" charset="0"/>
              </a:rPr>
              <a:t>，直至</a:t>
            </a:r>
            <a:r>
              <a:rPr lang="en-US" altLang="zh-CN" dirty="0" smtClean="0">
                <a:latin typeface="Arial" panose="020B0604020202020204" pitchFamily="34" charset="0"/>
              </a:rPr>
              <a:t>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X</a:t>
            </a:r>
            <a:r>
              <a:rPr lang="en-US" altLang="zh-CN" dirty="0" smtClean="0">
                <a:latin typeface="Arial" panose="020B0604020202020204" pitchFamily="34" charset="0"/>
              </a:rPr>
              <a:t>=E</a:t>
            </a:r>
            <a:r>
              <a:rPr lang="en-US" altLang="zh-CN" baseline="-25000" dirty="0" smtClean="0">
                <a:latin typeface="Arial" panose="020B0604020202020204" pitchFamily="34" charset="0"/>
              </a:rPr>
              <a:t>Y</a:t>
            </a:r>
            <a:r>
              <a:rPr lang="en-US" altLang="zh-CN" dirty="0" smtClean="0">
                <a:latin typeface="Arial" panose="020B0604020202020204" pitchFamily="34" charset="0"/>
              </a:rPr>
              <a:t> </a:t>
            </a:r>
            <a:r>
              <a:rPr lang="zh-CN" altLang="en-US" dirty="0" smtClean="0">
                <a:latin typeface="Arial" panose="020B0604020202020204" pitchFamily="34" charset="0"/>
              </a:rPr>
              <a:t>。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CC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400" dirty="0" smtClean="0">
                <a:solidFill>
                  <a:srgbClr val="CC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dirty="0" smtClean="0">
                <a:solidFill>
                  <a:srgbClr val="CC0000"/>
                </a:solidFill>
                <a:latin typeface="Arial" panose="020B0604020202020204" pitchFamily="34" charset="0"/>
              </a:rPr>
              <a:t>）尾数相加减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CC3BCBE-C04E-47E6-8522-50288EB8D488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113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浮点</a:t>
            </a:r>
            <a:r>
              <a:rPr lang="zh-CN" altLang="en-US" smtClean="0"/>
              <a:t>加减运算步骤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523299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CC0000"/>
                </a:solidFill>
              </a:rPr>
              <a:t>（</a:t>
            </a:r>
            <a:r>
              <a:rPr lang="en-US" altLang="zh-CN" sz="2400" dirty="0" smtClean="0">
                <a:solidFill>
                  <a:srgbClr val="CC0000"/>
                </a:solidFill>
              </a:rPr>
              <a:t>4</a:t>
            </a:r>
            <a:r>
              <a:rPr lang="zh-CN" altLang="en-US" sz="2400" dirty="0" smtClean="0">
                <a:solidFill>
                  <a:srgbClr val="CC0000"/>
                </a:solidFill>
              </a:rPr>
              <a:t>）结果规格化：</a:t>
            </a:r>
            <a:r>
              <a:rPr lang="zh-CN" altLang="en-US" sz="2400" dirty="0" smtClean="0"/>
              <a:t>尾数运算的结果可能出现两种非规格化情况：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>
                <a:solidFill>
                  <a:srgbClr val="0033CC"/>
                </a:solidFill>
              </a:rPr>
              <a:t>尾数溢出：</a:t>
            </a:r>
            <a:r>
              <a:rPr lang="zh-CN" altLang="en-US" dirty="0" smtClean="0"/>
              <a:t>需要</a:t>
            </a:r>
            <a:r>
              <a:rPr lang="zh-CN" altLang="en-US" dirty="0" smtClean="0">
                <a:solidFill>
                  <a:srgbClr val="FF0066"/>
                </a:solidFill>
              </a:rPr>
              <a:t>右规（</a:t>
            </a:r>
            <a:r>
              <a:rPr lang="en-US" altLang="zh-CN" dirty="0" smtClean="0">
                <a:solidFill>
                  <a:srgbClr val="FF0066"/>
                </a:solidFill>
              </a:rPr>
              <a:t>1</a:t>
            </a:r>
            <a:r>
              <a:rPr lang="zh-CN" altLang="en-US" dirty="0" smtClean="0">
                <a:solidFill>
                  <a:srgbClr val="FF0066"/>
                </a:solidFill>
              </a:rPr>
              <a:t>次）</a:t>
            </a:r>
            <a:r>
              <a:rPr lang="zh-CN" altLang="en-US" dirty="0" smtClean="0"/>
              <a:t>，即尾数右移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位，阶码＋</a:t>
            </a:r>
            <a:r>
              <a:rPr lang="en-US" altLang="zh-CN" dirty="0" smtClean="0"/>
              <a:t>1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dirty="0" smtClean="0">
                <a:solidFill>
                  <a:srgbClr val="0033CC"/>
                </a:solidFill>
              </a:rPr>
              <a:t>|</a:t>
            </a:r>
            <a:r>
              <a:rPr lang="zh-CN" altLang="en-US" dirty="0" smtClean="0">
                <a:solidFill>
                  <a:srgbClr val="0033CC"/>
                </a:solidFill>
              </a:rPr>
              <a:t>尾数</a:t>
            </a:r>
            <a:r>
              <a:rPr lang="en-US" altLang="zh-CN" dirty="0" smtClean="0">
                <a:solidFill>
                  <a:srgbClr val="0033CC"/>
                </a:solidFill>
              </a:rPr>
              <a:t>| &lt;2</a:t>
            </a:r>
            <a:r>
              <a:rPr lang="en-US" altLang="zh-CN" baseline="30000" dirty="0" smtClean="0">
                <a:solidFill>
                  <a:srgbClr val="0033CC"/>
                </a:solidFill>
              </a:rPr>
              <a:t>-1</a:t>
            </a:r>
            <a:r>
              <a:rPr lang="zh-CN" altLang="en-US" dirty="0" smtClean="0">
                <a:solidFill>
                  <a:srgbClr val="0033CC"/>
                </a:solidFill>
              </a:rPr>
              <a:t>：</a:t>
            </a:r>
            <a:r>
              <a:rPr lang="zh-CN" altLang="en-US" dirty="0" smtClean="0"/>
              <a:t>需要</a:t>
            </a:r>
            <a:r>
              <a:rPr lang="zh-CN" altLang="en-US" dirty="0" smtClean="0">
                <a:solidFill>
                  <a:srgbClr val="FF0066"/>
                </a:solidFill>
              </a:rPr>
              <a:t>左规</a:t>
            </a:r>
            <a:r>
              <a:rPr lang="zh-CN" altLang="en-US" dirty="0" smtClean="0"/>
              <a:t>，即尾数左移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位，阶码－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，左规可能多次，直到尾数变为规格化形式。</a:t>
            </a:r>
            <a:endParaRPr lang="en-US" altLang="zh-CN" dirty="0" smtClean="0"/>
          </a:p>
          <a:p>
            <a:pPr lvl="1" eaLnBrk="1" hangingPunct="1">
              <a:lnSpc>
                <a:spcPct val="110000"/>
              </a:lnSpc>
            </a:pPr>
            <a:endParaRPr lang="en-US" altLang="zh-CN" dirty="0" smtClean="0"/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/>
              <a:t>先判断是否溢出，如果没有，再判断是否有前导零</a:t>
            </a:r>
            <a:endParaRPr lang="en-US" altLang="zh-CN" dirty="0" smtClean="0"/>
          </a:p>
          <a:p>
            <a:pPr lvl="1" eaLnBrk="1" hangingPunct="1">
              <a:lnSpc>
                <a:spcPct val="110000"/>
              </a:lnSpc>
            </a:pPr>
            <a:endParaRPr lang="zh-CN" altLang="en-US" dirty="0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CC0000"/>
                </a:solidFill>
              </a:rPr>
              <a:t>（</a:t>
            </a:r>
            <a:r>
              <a:rPr lang="en-US" altLang="zh-CN" sz="2400" dirty="0" smtClean="0">
                <a:solidFill>
                  <a:srgbClr val="CC0000"/>
                </a:solidFill>
              </a:rPr>
              <a:t>5</a:t>
            </a:r>
            <a:r>
              <a:rPr lang="zh-CN" altLang="en-US" sz="2400" dirty="0" smtClean="0">
                <a:solidFill>
                  <a:srgbClr val="CC0000"/>
                </a:solidFill>
              </a:rPr>
              <a:t>）舍入：</a:t>
            </a:r>
            <a:r>
              <a:rPr lang="zh-CN" altLang="en-US" sz="2400" dirty="0" smtClean="0"/>
              <a:t>可采用截断法、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舍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入法、末位恒置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。 </a:t>
            </a:r>
            <a:endParaRPr lang="zh-CN" altLang="en-US" sz="2400" dirty="0" smtClean="0">
              <a:solidFill>
                <a:srgbClr val="CC0000"/>
              </a:solidFill>
            </a:endParaRPr>
          </a:p>
        </p:txBody>
      </p:sp>
      <p:sp>
        <p:nvSpPr>
          <p:cNvPr id="436228" name="AutoShape 4"/>
          <p:cNvSpPr>
            <a:spLocks noChangeArrowheads="1"/>
          </p:cNvSpPr>
          <p:nvPr/>
        </p:nvSpPr>
        <p:spPr bwMode="auto">
          <a:xfrm>
            <a:off x="3059832" y="3501008"/>
            <a:ext cx="2160588" cy="792088"/>
          </a:xfrm>
          <a:prstGeom prst="cloudCallout">
            <a:avLst>
              <a:gd name="adj1" fmla="val -90928"/>
              <a:gd name="adj2" fmla="val -90746"/>
            </a:avLst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有前导零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62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2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120E970-4996-487B-88F0-CA4E3D6CC36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114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</a:t>
            </a:r>
            <a:r>
              <a:rPr lang="zh-CN" altLang="en-GB" smtClean="0"/>
              <a:t>浮点</a:t>
            </a:r>
            <a:r>
              <a:rPr lang="zh-CN" altLang="en-US" smtClean="0"/>
              <a:t>加减运算</a:t>
            </a: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451326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IEEE 754</a:t>
            </a:r>
            <a:r>
              <a:rPr lang="zh-CN" altLang="en-US" dirty="0" smtClean="0"/>
              <a:t>标准规定了</a:t>
            </a:r>
            <a:r>
              <a:rPr lang="en-US" altLang="zh-CN" dirty="0" smtClean="0"/>
              <a:t>4</a:t>
            </a:r>
            <a:r>
              <a:rPr lang="zh-CN" altLang="en-US" dirty="0" smtClean="0"/>
              <a:t>种可选的舍入模式：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CC0000"/>
                </a:solidFill>
              </a:rPr>
              <a:t>①向上舍入（总是朝</a:t>
            </a:r>
            <a:r>
              <a:rPr lang="en-US" altLang="zh-CN" dirty="0" smtClean="0">
                <a:solidFill>
                  <a:srgbClr val="CC0000"/>
                </a:solidFill>
              </a:rPr>
              <a:t>+∞</a:t>
            </a:r>
            <a:r>
              <a:rPr lang="zh-CN" altLang="en-US" dirty="0" smtClean="0">
                <a:solidFill>
                  <a:srgbClr val="CC0000"/>
                </a:solidFill>
              </a:rPr>
              <a:t>）</a:t>
            </a:r>
            <a:r>
              <a:rPr lang="zh-CN" altLang="en-US" dirty="0" smtClean="0"/>
              <a:t>：为正数时，只要多余位不全为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，就向最低有效位进</a:t>
            </a:r>
            <a:r>
              <a:rPr lang="en-US" altLang="zh-CN" dirty="0" smtClean="0"/>
              <a:t>1</a:t>
            </a:r>
            <a:r>
              <a:rPr lang="zh-CN" altLang="en-US" dirty="0" smtClean="0"/>
              <a:t>；为负数时，则采用简单的截断法。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CC0000"/>
                </a:solidFill>
              </a:rPr>
              <a:t>②向下舍入（总是朝－∞）</a:t>
            </a:r>
            <a:r>
              <a:rPr lang="zh-CN" altLang="en-US" dirty="0" smtClean="0"/>
              <a:t>：为正数时，只要多余位不全为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，就简单地截尾；为负数时，则向最低有效位进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CC0000"/>
                </a:solidFill>
              </a:rPr>
              <a:t>③向</a:t>
            </a:r>
            <a:r>
              <a:rPr lang="en-US" altLang="zh-CN" dirty="0" smtClean="0">
                <a:solidFill>
                  <a:srgbClr val="CC0000"/>
                </a:solidFill>
              </a:rPr>
              <a:t>0</a:t>
            </a:r>
            <a:r>
              <a:rPr lang="zh-CN" altLang="en-US" dirty="0" smtClean="0">
                <a:solidFill>
                  <a:srgbClr val="CC0000"/>
                </a:solidFill>
              </a:rPr>
              <a:t>舍入</a:t>
            </a:r>
            <a:r>
              <a:rPr lang="zh-CN" altLang="en-US" dirty="0" smtClean="0"/>
              <a:t>：即朝数轴的原点方向舍入，就是无论正数还是负数，都采用简单的</a:t>
            </a:r>
            <a:r>
              <a:rPr lang="zh-CN" altLang="en-US" dirty="0" smtClean="0">
                <a:solidFill>
                  <a:srgbClr val="FF0000"/>
                </a:solidFill>
              </a:rPr>
              <a:t>截尾</a:t>
            </a:r>
            <a:r>
              <a:rPr lang="zh-CN" altLang="en-US" dirty="0" smtClean="0"/>
              <a:t>，从而使得绝对值总是变小。这种方法容易累积误差。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35B6AB1-597F-4A04-B9AA-3D69784FE43D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115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</a:t>
            </a:r>
            <a:r>
              <a:rPr lang="zh-CN" altLang="en-GB" smtClean="0"/>
              <a:t>浮点</a:t>
            </a:r>
            <a:r>
              <a:rPr lang="zh-CN" altLang="en-US" smtClean="0"/>
              <a:t>加减运算</a:t>
            </a:r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4440238"/>
          </a:xfrm>
        </p:spPr>
        <p:txBody>
          <a:bodyPr/>
          <a:lstStyle/>
          <a:p>
            <a:pPr marL="265113" indent="-265113" eaLnBrk="1" hangingPunct="1">
              <a:lnSpc>
                <a:spcPct val="110000"/>
              </a:lnSpc>
            </a:pPr>
            <a:r>
              <a:rPr lang="en-US" altLang="zh-CN" smtClean="0"/>
              <a:t>IEEE 754</a:t>
            </a:r>
            <a:r>
              <a:rPr lang="zh-CN" altLang="en-US" smtClean="0"/>
              <a:t>标准规定了</a:t>
            </a:r>
            <a:r>
              <a:rPr lang="en-US" altLang="zh-CN" smtClean="0"/>
              <a:t>4</a:t>
            </a:r>
            <a:r>
              <a:rPr lang="zh-CN" altLang="en-US" smtClean="0"/>
              <a:t>种可选的舍入模式：</a:t>
            </a:r>
          </a:p>
          <a:p>
            <a:pPr marL="715963" lvl="1" indent="-271463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CC0000"/>
                </a:solidFill>
              </a:rPr>
              <a:t>④就近舍入</a:t>
            </a:r>
            <a:r>
              <a:rPr lang="zh-CN" altLang="en-US" smtClean="0"/>
              <a:t>：即舍入到最接近的数，就是通常的</a:t>
            </a:r>
            <a:r>
              <a:rPr lang="zh-CN" altLang="en-US" smtClean="0">
                <a:latin typeface="Arial" panose="020B0604020202020204" pitchFamily="34" charset="0"/>
              </a:rPr>
              <a:t>“</a:t>
            </a:r>
            <a:r>
              <a:rPr lang="zh-CN" altLang="en-US" smtClean="0"/>
              <a:t>四舍五入</a:t>
            </a:r>
            <a:r>
              <a:rPr lang="zh-CN" altLang="en-US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。多余位</a:t>
            </a:r>
            <a:r>
              <a:rPr lang="en-US" altLang="zh-CN" smtClean="0"/>
              <a:t>=R</a:t>
            </a:r>
            <a:r>
              <a:rPr lang="en-US" altLang="zh-CN" baseline="-25000" smtClean="0"/>
              <a:t>1</a:t>
            </a:r>
            <a:r>
              <a:rPr lang="en-US" altLang="zh-CN" smtClean="0"/>
              <a:t>R</a:t>
            </a:r>
            <a:r>
              <a:rPr lang="en-US" altLang="zh-CN" baseline="-25000" smtClean="0"/>
              <a:t>2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R</a:t>
            </a:r>
            <a:r>
              <a:rPr lang="en-US" altLang="zh-CN" baseline="-25000" smtClean="0"/>
              <a:t>n</a:t>
            </a:r>
            <a:endParaRPr lang="en-US" altLang="zh-CN" smtClean="0"/>
          </a:p>
          <a:p>
            <a:pPr marL="1073150" lvl="2" indent="-171450" eaLnBrk="1" hangingPunct="1">
              <a:lnSpc>
                <a:spcPct val="110000"/>
              </a:lnSpc>
            </a:pPr>
            <a:r>
              <a:rPr lang="zh-CN" altLang="en-US" smtClean="0"/>
              <a:t>当</a:t>
            </a:r>
            <a:r>
              <a:rPr lang="en-US" altLang="zh-CN" smtClean="0"/>
              <a:t>R</a:t>
            </a:r>
            <a:r>
              <a:rPr lang="en-US" altLang="zh-CN" baseline="-25000" smtClean="0"/>
              <a:t>1</a:t>
            </a:r>
            <a:r>
              <a:rPr lang="en-US" altLang="zh-CN" smtClean="0"/>
              <a:t>=0</a:t>
            </a:r>
            <a:r>
              <a:rPr lang="zh-CN" altLang="en-US" smtClean="0"/>
              <a:t>：截尾（即</a:t>
            </a:r>
            <a:r>
              <a:rPr lang="zh-CN" altLang="en-US" smtClean="0">
                <a:solidFill>
                  <a:srgbClr val="CC0000"/>
                </a:solidFill>
              </a:rPr>
              <a:t>舍去</a:t>
            </a:r>
            <a:r>
              <a:rPr lang="zh-CN" altLang="en-US" smtClean="0"/>
              <a:t>）；</a:t>
            </a:r>
          </a:p>
          <a:p>
            <a:pPr marL="1073150" lvl="2" indent="-171450" eaLnBrk="1" hangingPunct="1">
              <a:lnSpc>
                <a:spcPct val="110000"/>
              </a:lnSpc>
            </a:pPr>
            <a:r>
              <a:rPr lang="zh-CN" altLang="en-US" smtClean="0"/>
              <a:t>当</a:t>
            </a:r>
            <a:r>
              <a:rPr lang="en-US" altLang="zh-CN" smtClean="0"/>
              <a:t>R</a:t>
            </a:r>
            <a:r>
              <a:rPr lang="en-US" altLang="zh-CN" baseline="-25000" smtClean="0"/>
              <a:t>1</a:t>
            </a:r>
            <a:r>
              <a:rPr lang="en-US" altLang="zh-CN" smtClean="0"/>
              <a:t>=1,</a:t>
            </a:r>
            <a:r>
              <a:rPr lang="zh-CN" altLang="en-US" smtClean="0"/>
              <a:t>且</a:t>
            </a:r>
            <a:r>
              <a:rPr lang="en-US" altLang="zh-CN" smtClean="0"/>
              <a:t>R</a:t>
            </a:r>
            <a:r>
              <a:rPr lang="en-US" altLang="zh-CN" baseline="-25000" smtClean="0"/>
              <a:t>1</a:t>
            </a:r>
            <a:r>
              <a:rPr lang="en-US" altLang="zh-CN" smtClean="0"/>
              <a:t>R</a:t>
            </a:r>
            <a:r>
              <a:rPr lang="en-US" altLang="zh-CN" baseline="-25000" smtClean="0"/>
              <a:t>2</a:t>
            </a:r>
            <a:r>
              <a:rPr lang="en-US" altLang="zh-CN" smtClean="0">
                <a:latin typeface="Arial" panose="020B0604020202020204" pitchFamily="34" charset="0"/>
              </a:rPr>
              <a:t>…</a:t>
            </a:r>
            <a:r>
              <a:rPr lang="en-US" altLang="zh-CN" smtClean="0"/>
              <a:t>R</a:t>
            </a:r>
            <a:r>
              <a:rPr lang="en-US" altLang="zh-CN" baseline="-25000" smtClean="0"/>
              <a:t>n</a:t>
            </a:r>
            <a:r>
              <a:rPr lang="zh-CN" altLang="en-US" smtClean="0"/>
              <a:t>不全为</a:t>
            </a:r>
            <a:r>
              <a:rPr lang="en-US" altLang="zh-CN" smtClean="0"/>
              <a:t>0</a:t>
            </a:r>
            <a:r>
              <a:rPr lang="zh-CN" altLang="en-US" smtClean="0"/>
              <a:t>：向最低有效位</a:t>
            </a:r>
            <a:r>
              <a:rPr lang="zh-CN" altLang="en-US" smtClean="0">
                <a:solidFill>
                  <a:srgbClr val="CC0000"/>
                </a:solidFill>
              </a:rPr>
              <a:t>进</a:t>
            </a:r>
            <a:r>
              <a:rPr lang="en-US" altLang="zh-CN" smtClean="0">
                <a:solidFill>
                  <a:srgbClr val="CC0000"/>
                </a:solidFill>
              </a:rPr>
              <a:t>1</a:t>
            </a:r>
            <a:r>
              <a:rPr lang="zh-CN" altLang="en-US" smtClean="0"/>
              <a:t>；</a:t>
            </a:r>
          </a:p>
          <a:p>
            <a:pPr marL="1073150" lvl="2" indent="-171450" eaLnBrk="1" hangingPunct="1">
              <a:lnSpc>
                <a:spcPct val="110000"/>
              </a:lnSpc>
            </a:pPr>
            <a:r>
              <a:rPr lang="zh-CN" altLang="en-US" smtClean="0"/>
              <a:t>当</a:t>
            </a:r>
            <a:r>
              <a:rPr lang="en-US" altLang="zh-CN" smtClean="0"/>
              <a:t>R</a:t>
            </a:r>
            <a:r>
              <a:rPr lang="en-US" altLang="zh-CN" baseline="-25000" smtClean="0"/>
              <a:t>1</a:t>
            </a:r>
            <a:r>
              <a:rPr lang="en-US" altLang="zh-CN" smtClean="0"/>
              <a:t>R</a:t>
            </a:r>
            <a:r>
              <a:rPr lang="en-US" altLang="zh-CN" baseline="-25000" smtClean="0"/>
              <a:t>2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R</a:t>
            </a:r>
            <a:r>
              <a:rPr lang="en-US" altLang="zh-CN" baseline="-25000" smtClean="0"/>
              <a:t>n</a:t>
            </a:r>
            <a:r>
              <a:rPr lang="en-US" altLang="zh-CN" smtClean="0"/>
              <a:t>=10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0</a:t>
            </a:r>
            <a:r>
              <a:rPr lang="zh-CN" altLang="en-US" smtClean="0"/>
              <a:t>：即等于一半（中点），则若最低有效位为</a:t>
            </a:r>
            <a:r>
              <a:rPr lang="en-US" altLang="zh-CN" smtClean="0"/>
              <a:t>0</a:t>
            </a:r>
            <a:r>
              <a:rPr lang="zh-CN" altLang="en-US" smtClean="0"/>
              <a:t>就截尾，若最低有效位为</a:t>
            </a:r>
            <a:r>
              <a:rPr lang="en-US" altLang="zh-CN" smtClean="0"/>
              <a:t>1</a:t>
            </a:r>
            <a:r>
              <a:rPr lang="zh-CN" altLang="en-US" smtClean="0"/>
              <a:t>就进</a:t>
            </a:r>
            <a:r>
              <a:rPr lang="en-US" altLang="zh-CN" smtClean="0"/>
              <a:t>1</a:t>
            </a:r>
            <a:r>
              <a:rPr lang="zh-CN" altLang="en-US" smtClean="0"/>
              <a:t>，以</a:t>
            </a:r>
            <a:r>
              <a:rPr lang="zh-CN" altLang="en-US" smtClean="0">
                <a:solidFill>
                  <a:srgbClr val="CC0000"/>
                </a:solidFill>
              </a:rPr>
              <a:t>使得最低有效位总是为</a:t>
            </a:r>
            <a:r>
              <a:rPr lang="en-US" altLang="zh-CN" smtClean="0">
                <a:solidFill>
                  <a:srgbClr val="CC0000"/>
                </a:solidFill>
              </a:rPr>
              <a:t>0</a:t>
            </a:r>
            <a:r>
              <a:rPr lang="zh-CN" altLang="en-US" smtClean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83DCB43-3A14-455D-A110-D17F77E0FEC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116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9811" name="Rectangle 2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2" name="Rectangle 3"/>
          <p:cNvSpPr>
            <a:spLocks noGrp="1" noChangeArrowheads="1"/>
          </p:cNvSpPr>
          <p:nvPr>
            <p:ph type="title"/>
          </p:nvPr>
        </p:nvSpPr>
        <p:spPr>
          <a:xfrm>
            <a:off x="1117600" y="322263"/>
            <a:ext cx="6767513" cy="658812"/>
          </a:xfrm>
        </p:spPr>
        <p:txBody>
          <a:bodyPr/>
          <a:lstStyle/>
          <a:p>
            <a:pPr eaLnBrk="1" hangingPunct="1"/>
            <a:r>
              <a:rPr lang="zh-CN" altLang="en-GB" smtClean="0"/>
              <a:t>浮点加减运算流程</a:t>
            </a:r>
            <a:endParaRPr lang="zh-CN" altLang="en-US" smtClean="0"/>
          </a:p>
        </p:txBody>
      </p:sp>
      <p:graphicFrame>
        <p:nvGraphicFramePr>
          <p:cNvPr id="119813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88925" y="1141413"/>
          <a:ext cx="8347075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3" name="Visio" r:id="rId3" imgW="5219633" imgH="3314700" progId="Visio.Drawing.11">
                  <p:embed/>
                </p:oleObj>
              </mc:Choice>
              <mc:Fallback>
                <p:oleObj name="Visio" r:id="rId3" imgW="5219633" imgH="3314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1141413"/>
                        <a:ext cx="8347075" cy="531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B1A633-3561-43B4-8BF2-6FCF0EDA433A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117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23950"/>
            <a:ext cx="7561263" cy="1873250"/>
          </a:xfrm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zh-CN" altLang="en-US" sz="2400" smtClean="0">
                <a:solidFill>
                  <a:schemeClr val="hlink"/>
                </a:solidFill>
              </a:rPr>
              <a:t>例：</a:t>
            </a:r>
            <a:r>
              <a:rPr lang="en-GB" altLang="zh-CN" sz="2400" smtClean="0">
                <a:solidFill>
                  <a:schemeClr val="tx1"/>
                </a:solidFill>
              </a:rPr>
              <a:t>12</a:t>
            </a:r>
            <a:r>
              <a:rPr lang="zh-CN" altLang="en-GB" sz="2400" smtClean="0">
                <a:solidFill>
                  <a:schemeClr val="tx1"/>
                </a:solidFill>
              </a:rPr>
              <a:t>位浮点数，阶码</a:t>
            </a:r>
            <a:r>
              <a:rPr lang="en-GB" altLang="zh-CN" sz="2400" smtClean="0">
                <a:solidFill>
                  <a:schemeClr val="tx1"/>
                </a:solidFill>
              </a:rPr>
              <a:t>4</a:t>
            </a:r>
            <a:r>
              <a:rPr lang="zh-CN" altLang="en-GB" sz="2400" smtClean="0">
                <a:solidFill>
                  <a:schemeClr val="tx1"/>
                </a:solidFill>
              </a:rPr>
              <a:t>位，包含</a:t>
            </a:r>
            <a:r>
              <a:rPr lang="en-GB" altLang="zh-CN" sz="2400" smtClean="0">
                <a:solidFill>
                  <a:schemeClr val="tx1"/>
                </a:solidFill>
              </a:rPr>
              <a:t>1</a:t>
            </a:r>
            <a:r>
              <a:rPr lang="zh-CN" altLang="en-GB" sz="2400" smtClean="0">
                <a:solidFill>
                  <a:schemeClr val="tx1"/>
                </a:solidFill>
              </a:rPr>
              <a:t>位阶符，尾数</a:t>
            </a:r>
            <a:r>
              <a:rPr lang="en-GB" altLang="zh-CN" sz="2400" smtClean="0">
                <a:solidFill>
                  <a:schemeClr val="tx1"/>
                </a:solidFill>
              </a:rPr>
              <a:t>8</a:t>
            </a:r>
            <a:r>
              <a:rPr lang="zh-CN" altLang="en-GB" sz="2400" smtClean="0">
                <a:solidFill>
                  <a:schemeClr val="tx1"/>
                </a:solidFill>
              </a:rPr>
              <a:t>位，包含</a:t>
            </a:r>
            <a:r>
              <a:rPr lang="en-GB" altLang="zh-CN" sz="2400" smtClean="0">
                <a:solidFill>
                  <a:schemeClr val="tx1"/>
                </a:solidFill>
              </a:rPr>
              <a:t>1</a:t>
            </a:r>
            <a:r>
              <a:rPr lang="zh-CN" altLang="en-GB" sz="2400" smtClean="0">
                <a:solidFill>
                  <a:schemeClr val="tx1"/>
                </a:solidFill>
              </a:rPr>
              <a:t>位数符，用补码表示，阶码在前，尾数（包括数符）在后，已知： </a:t>
            </a:r>
            <a:br>
              <a:rPr lang="zh-CN" altLang="en-GB" sz="2400" smtClean="0">
                <a:solidFill>
                  <a:schemeClr val="tx1"/>
                </a:solidFill>
              </a:rPr>
            </a:br>
            <a:r>
              <a:rPr lang="zh-CN" altLang="en-GB" sz="2400" smtClean="0">
                <a:solidFill>
                  <a:schemeClr val="tx1"/>
                </a:solidFill>
              </a:rPr>
              <a:t>    </a:t>
            </a:r>
            <a:r>
              <a:rPr lang="en-GB" altLang="zh-CN" sz="2400" smtClean="0">
                <a:solidFill>
                  <a:schemeClr val="tx1"/>
                </a:solidFill>
              </a:rPr>
              <a:t>X=</a:t>
            </a:r>
            <a:r>
              <a:rPr lang="zh-CN" altLang="en-GB" sz="2400" smtClean="0">
                <a:solidFill>
                  <a:schemeClr val="tx1"/>
                </a:solidFill>
              </a:rPr>
              <a:t>（</a:t>
            </a:r>
            <a:r>
              <a:rPr lang="en-GB" altLang="zh-CN" sz="2400" smtClean="0">
                <a:solidFill>
                  <a:schemeClr val="tx1"/>
                </a:solidFill>
              </a:rPr>
              <a:t>-0.1001011</a:t>
            </a:r>
            <a:r>
              <a:rPr lang="zh-CN" altLang="en-GB" sz="2400" smtClean="0">
                <a:solidFill>
                  <a:schemeClr val="tx1"/>
                </a:solidFill>
              </a:rPr>
              <a:t>）</a:t>
            </a:r>
            <a:r>
              <a:rPr lang="en-GB" altLang="zh-CN" sz="2400" smtClean="0">
                <a:solidFill>
                  <a:schemeClr val="tx1"/>
                </a:solidFill>
              </a:rPr>
              <a:t>×</a:t>
            </a:r>
            <a:r>
              <a:rPr lang="en-US" altLang="zh-CN" sz="2400" smtClean="0">
                <a:solidFill>
                  <a:schemeClr val="tx1"/>
                </a:solidFill>
              </a:rPr>
              <a:t>2</a:t>
            </a:r>
            <a:r>
              <a:rPr lang="en-US" altLang="zh-CN" sz="2400" baseline="30000" smtClean="0">
                <a:solidFill>
                  <a:schemeClr val="tx1"/>
                </a:solidFill>
              </a:rPr>
              <a:t>001</a:t>
            </a:r>
            <a:r>
              <a:rPr lang="en-US" altLang="zh-CN" sz="2400" smtClean="0">
                <a:solidFill>
                  <a:schemeClr val="tx1"/>
                </a:solidFill>
              </a:rPr>
              <a:t>    Y</a:t>
            </a:r>
            <a:r>
              <a:rPr lang="en-GB" altLang="zh-CN" sz="2400" smtClean="0">
                <a:solidFill>
                  <a:schemeClr val="tx1"/>
                </a:solidFill>
              </a:rPr>
              <a:t>=0.1100101×</a:t>
            </a:r>
            <a:r>
              <a:rPr lang="en-US" altLang="zh-CN" sz="2400" smtClean="0">
                <a:solidFill>
                  <a:schemeClr val="tx1"/>
                </a:solidFill>
              </a:rPr>
              <a:t>2</a:t>
            </a:r>
            <a:r>
              <a:rPr lang="en-US" altLang="zh-CN" sz="2400" baseline="30000" smtClean="0">
                <a:solidFill>
                  <a:schemeClr val="tx1"/>
                </a:solidFill>
              </a:rPr>
              <a:t>-010</a:t>
            </a:r>
            <a:r>
              <a:rPr lang="en-US" altLang="zh-CN" sz="2400" smtClean="0">
                <a:solidFill>
                  <a:schemeClr val="tx1"/>
                </a:solidFill>
              </a:rPr>
              <a:t>    </a:t>
            </a:r>
            <a:br>
              <a:rPr lang="en-US" altLang="zh-CN" sz="2400" smtClean="0">
                <a:solidFill>
                  <a:schemeClr val="tx1"/>
                </a:solidFill>
              </a:rPr>
            </a:br>
            <a:r>
              <a:rPr lang="en-US" altLang="zh-CN" sz="2400" smtClean="0">
                <a:solidFill>
                  <a:schemeClr val="tx1"/>
                </a:solidFill>
              </a:rPr>
              <a:t>   </a:t>
            </a:r>
            <a:r>
              <a:rPr lang="zh-CN" altLang="en-GB" sz="2400" smtClean="0">
                <a:solidFill>
                  <a:schemeClr val="tx1"/>
                </a:solidFill>
              </a:rPr>
              <a:t>求</a:t>
            </a:r>
            <a:r>
              <a:rPr lang="en-GB" altLang="zh-CN" sz="2400" smtClean="0">
                <a:solidFill>
                  <a:schemeClr val="tx1"/>
                </a:solidFill>
              </a:rPr>
              <a:t>Z=X+Y</a:t>
            </a:r>
            <a:r>
              <a:rPr lang="zh-CN" altLang="en-GB" sz="2400" smtClean="0">
                <a:solidFill>
                  <a:schemeClr val="tx1"/>
                </a:solidFill>
              </a:rPr>
              <a:t>。</a:t>
            </a:r>
            <a:r>
              <a:rPr lang="zh-CN" altLang="en-US" sz="240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3067050"/>
            <a:ext cx="7561263" cy="3098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400" smtClean="0">
                <a:latin typeface="Arial" panose="020B0604020202020204" pitchFamily="34" charset="0"/>
              </a:rPr>
              <a:t>解：	</a:t>
            </a:r>
            <a:r>
              <a:rPr lang="en-GB" altLang="zh-CN" sz="2400" smtClean="0">
                <a:latin typeface="Arial" panose="020B0604020202020204" pitchFamily="34" charset="0"/>
              </a:rPr>
              <a:t>[X]</a:t>
            </a:r>
            <a:r>
              <a:rPr lang="zh-CN" altLang="en-GB" sz="2400" baseline="-25000" smtClean="0">
                <a:latin typeface="Arial" panose="020B0604020202020204" pitchFamily="34" charset="0"/>
              </a:rPr>
              <a:t>浮</a:t>
            </a:r>
            <a:r>
              <a:rPr lang="zh-CN" altLang="en-GB" sz="2400" smtClean="0">
                <a:latin typeface="Arial" panose="020B0604020202020204" pitchFamily="34" charset="0"/>
              </a:rPr>
              <a:t> </a:t>
            </a:r>
            <a:r>
              <a:rPr lang="en-GB" altLang="zh-CN" sz="2400" smtClean="0">
                <a:latin typeface="Arial" panose="020B0604020202020204" pitchFamily="34" charset="0"/>
              </a:rPr>
              <a:t>= 0</a:t>
            </a:r>
            <a:r>
              <a:rPr lang="zh-CN" altLang="en-GB" sz="2400" smtClean="0">
                <a:latin typeface="Arial" panose="020B0604020202020204" pitchFamily="34" charset="0"/>
              </a:rPr>
              <a:t>，</a:t>
            </a:r>
            <a:r>
              <a:rPr lang="en-GB" altLang="zh-CN" sz="2400" smtClean="0">
                <a:latin typeface="Arial" panose="020B0604020202020204" pitchFamily="34" charset="0"/>
              </a:rPr>
              <a:t>001   1.0110101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zh-CN" sz="2400" smtClean="0">
                <a:latin typeface="Arial" panose="020B0604020202020204" pitchFamily="34" charset="0"/>
              </a:rPr>
              <a:t>		[Y]</a:t>
            </a:r>
            <a:r>
              <a:rPr lang="zh-CN" altLang="en-GB" sz="2400" baseline="-25000" smtClean="0">
                <a:latin typeface="Arial" panose="020B0604020202020204" pitchFamily="34" charset="0"/>
              </a:rPr>
              <a:t>浮</a:t>
            </a:r>
            <a:r>
              <a:rPr lang="zh-CN" altLang="en-GB" sz="2400" smtClean="0">
                <a:latin typeface="Arial" panose="020B0604020202020204" pitchFamily="34" charset="0"/>
              </a:rPr>
              <a:t> </a:t>
            </a:r>
            <a:r>
              <a:rPr lang="en-GB" altLang="zh-CN" sz="2400" smtClean="0">
                <a:latin typeface="Arial" panose="020B0604020202020204" pitchFamily="34" charset="0"/>
              </a:rPr>
              <a:t>= 1</a:t>
            </a:r>
            <a:r>
              <a:rPr lang="zh-CN" altLang="en-GB" sz="2400" smtClean="0">
                <a:latin typeface="Arial" panose="020B0604020202020204" pitchFamily="34" charset="0"/>
              </a:rPr>
              <a:t>，</a:t>
            </a:r>
            <a:r>
              <a:rPr lang="en-GB" altLang="zh-CN" sz="2400" smtClean="0">
                <a:latin typeface="Arial" panose="020B0604020202020204" pitchFamily="34" charset="0"/>
              </a:rPr>
              <a:t>110   0.1100101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400" smtClean="0">
                <a:solidFill>
                  <a:srgbClr val="CC0000"/>
                </a:solidFill>
                <a:latin typeface="Arial" panose="020B0604020202020204" pitchFamily="34" charset="0"/>
              </a:rPr>
              <a:t>（</a:t>
            </a:r>
            <a:r>
              <a:rPr lang="en-GB" altLang="zh-CN" sz="2400" smtClean="0">
                <a:solidFill>
                  <a:srgbClr val="CC0000"/>
                </a:solidFill>
                <a:latin typeface="Arial" panose="020B0604020202020204" pitchFamily="34" charset="0"/>
              </a:rPr>
              <a:t>1</a:t>
            </a:r>
            <a:r>
              <a:rPr lang="zh-CN" altLang="en-GB" sz="2400" smtClean="0">
                <a:solidFill>
                  <a:srgbClr val="CC0000"/>
                </a:solidFill>
                <a:latin typeface="Arial" panose="020B0604020202020204" pitchFamily="34" charset="0"/>
              </a:rPr>
              <a:t>）对阶</a:t>
            </a:r>
            <a:endParaRPr lang="zh-CN" altLang="en-US" sz="2400" smtClean="0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lvl="1" eaLnBrk="1" hangingPunct="1"/>
            <a:r>
              <a:rPr lang="en-US" altLang="zh-CN" smtClean="0">
                <a:latin typeface="Arial" panose="020B0604020202020204" pitchFamily="34" charset="0"/>
              </a:rPr>
              <a:t>ΔE=E</a:t>
            </a:r>
            <a:r>
              <a:rPr lang="en-US" altLang="zh-CN" baseline="-25000" smtClean="0">
                <a:latin typeface="Arial" panose="020B0604020202020204" pitchFamily="34" charset="0"/>
              </a:rPr>
              <a:t>X</a:t>
            </a:r>
            <a:r>
              <a:rPr lang="en-US" altLang="zh-CN" smtClean="0">
                <a:latin typeface="Arial" panose="020B0604020202020204" pitchFamily="34" charset="0"/>
              </a:rPr>
              <a:t>-E</a:t>
            </a:r>
            <a:r>
              <a:rPr lang="en-US" altLang="zh-CN" baseline="-25000" smtClean="0">
                <a:latin typeface="Arial" panose="020B0604020202020204" pitchFamily="34" charset="0"/>
              </a:rPr>
              <a:t>Y</a:t>
            </a:r>
            <a:r>
              <a:rPr lang="en-GB" altLang="zh-CN" smtClean="0">
                <a:latin typeface="Arial" panose="020B0604020202020204" pitchFamily="34" charset="0"/>
              </a:rPr>
              <a:t>=</a:t>
            </a:r>
            <a:r>
              <a:rPr lang="en-US" altLang="zh-CN" smtClean="0">
                <a:latin typeface="Arial" panose="020B0604020202020204" pitchFamily="34" charset="0"/>
              </a:rPr>
              <a:t>[E</a:t>
            </a:r>
            <a:r>
              <a:rPr lang="en-US" altLang="zh-CN" baseline="-25000" smtClean="0">
                <a:latin typeface="Arial" panose="020B0604020202020204" pitchFamily="34" charset="0"/>
              </a:rPr>
              <a:t>X</a:t>
            </a:r>
            <a:r>
              <a:rPr lang="en-US" altLang="zh-CN" smtClean="0">
                <a:latin typeface="Arial" panose="020B0604020202020204" pitchFamily="34" charset="0"/>
              </a:rPr>
              <a:t>]</a:t>
            </a:r>
            <a:r>
              <a:rPr lang="zh-CN" altLang="en-US" baseline="-25000" smtClean="0">
                <a:latin typeface="Arial" panose="020B0604020202020204" pitchFamily="34" charset="0"/>
              </a:rPr>
              <a:t>补</a:t>
            </a:r>
            <a:r>
              <a:rPr lang="en-US" altLang="zh-CN" smtClean="0">
                <a:latin typeface="Arial" panose="020B0604020202020204" pitchFamily="34" charset="0"/>
              </a:rPr>
              <a:t>+[-E</a:t>
            </a:r>
            <a:r>
              <a:rPr lang="en-US" altLang="zh-CN" baseline="-25000" smtClean="0">
                <a:latin typeface="Arial" panose="020B0604020202020204" pitchFamily="34" charset="0"/>
              </a:rPr>
              <a:t>Y</a:t>
            </a:r>
            <a:r>
              <a:rPr lang="en-US" altLang="zh-CN" smtClean="0">
                <a:latin typeface="Arial" panose="020B0604020202020204" pitchFamily="34" charset="0"/>
              </a:rPr>
              <a:t>]</a:t>
            </a:r>
            <a:r>
              <a:rPr lang="zh-CN" altLang="en-US" baseline="-25000" smtClean="0">
                <a:latin typeface="Arial" panose="020B0604020202020204" pitchFamily="34" charset="0"/>
              </a:rPr>
              <a:t>补</a:t>
            </a: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GB" altLang="zh-CN" smtClean="0">
                <a:latin typeface="Arial" panose="020B0604020202020204" pitchFamily="34" charset="0"/>
              </a:rPr>
              <a:t>= 00</a:t>
            </a:r>
            <a:r>
              <a:rPr lang="zh-CN" altLang="en-GB" smtClean="0">
                <a:latin typeface="Arial" panose="020B0604020202020204" pitchFamily="34" charset="0"/>
              </a:rPr>
              <a:t>，</a:t>
            </a:r>
            <a:r>
              <a:rPr lang="en-GB" altLang="zh-CN" smtClean="0">
                <a:latin typeface="Arial" panose="020B0604020202020204" pitchFamily="34" charset="0"/>
              </a:rPr>
              <a:t>001+00</a:t>
            </a:r>
            <a:r>
              <a:rPr lang="zh-CN" altLang="en-GB" smtClean="0">
                <a:latin typeface="Arial" panose="020B0604020202020204" pitchFamily="34" charset="0"/>
              </a:rPr>
              <a:t>，</a:t>
            </a:r>
            <a:r>
              <a:rPr lang="en-GB" altLang="zh-CN" smtClean="0">
                <a:latin typeface="Arial" panose="020B0604020202020204" pitchFamily="34" charset="0"/>
              </a:rPr>
              <a:t>010 = 00</a:t>
            </a:r>
            <a:r>
              <a:rPr lang="zh-CN" altLang="en-GB" smtClean="0">
                <a:latin typeface="Arial" panose="020B0604020202020204" pitchFamily="34" charset="0"/>
              </a:rPr>
              <a:t>，</a:t>
            </a:r>
            <a:r>
              <a:rPr lang="en-GB" altLang="zh-CN" smtClean="0">
                <a:latin typeface="Arial" panose="020B0604020202020204" pitchFamily="34" charset="0"/>
              </a:rPr>
              <a:t>011</a:t>
            </a:r>
            <a:endParaRPr lang="en-US" altLang="zh-CN" smtClean="0">
              <a:latin typeface="Arial" panose="020B0604020202020204" pitchFamily="34" charset="0"/>
            </a:endParaRPr>
          </a:p>
          <a:p>
            <a:pPr lvl="1" eaLnBrk="1" hangingPunct="1"/>
            <a:r>
              <a:rPr lang="en-US" altLang="zh-CN" smtClean="0">
                <a:latin typeface="Arial" panose="020B0604020202020204" pitchFamily="34" charset="0"/>
              </a:rPr>
              <a:t>ΔE=3&gt;0</a:t>
            </a:r>
            <a:r>
              <a:rPr lang="zh-CN" altLang="en-US" smtClean="0">
                <a:latin typeface="Arial" panose="020B0604020202020204" pitchFamily="34" charset="0"/>
              </a:rPr>
              <a:t>，将</a:t>
            </a:r>
            <a:r>
              <a:rPr lang="en-US" altLang="zh-CN" smtClean="0">
                <a:latin typeface="Arial" panose="020B0604020202020204" pitchFamily="34" charset="0"/>
              </a:rPr>
              <a:t>M</a:t>
            </a:r>
            <a:r>
              <a:rPr lang="en-US" altLang="zh-CN" baseline="-25000" smtClean="0">
                <a:latin typeface="Arial" panose="020B0604020202020204" pitchFamily="34" charset="0"/>
              </a:rPr>
              <a:t>Y</a:t>
            </a:r>
            <a:r>
              <a:rPr lang="zh-CN" altLang="en-US" smtClean="0">
                <a:latin typeface="Arial" panose="020B0604020202020204" pitchFamily="34" charset="0"/>
              </a:rPr>
              <a:t>右移</a:t>
            </a:r>
            <a:r>
              <a:rPr lang="en-US" altLang="zh-CN" smtClean="0">
                <a:latin typeface="Arial" panose="020B0604020202020204" pitchFamily="34" charset="0"/>
              </a:rPr>
              <a:t>3</a:t>
            </a:r>
            <a:r>
              <a:rPr lang="zh-CN" altLang="en-US" smtClean="0">
                <a:latin typeface="Arial" panose="020B0604020202020204" pitchFamily="34" charset="0"/>
              </a:rPr>
              <a:t>位，</a:t>
            </a:r>
            <a:r>
              <a:rPr lang="en-US" altLang="zh-CN" smtClean="0">
                <a:latin typeface="Arial" panose="020B0604020202020204" pitchFamily="34" charset="0"/>
              </a:rPr>
              <a:t>E</a:t>
            </a:r>
            <a:r>
              <a:rPr lang="en-US" altLang="zh-CN" baseline="-25000" smtClean="0">
                <a:latin typeface="Arial" panose="020B0604020202020204" pitchFamily="34" charset="0"/>
              </a:rPr>
              <a:t>Y</a:t>
            </a:r>
            <a:r>
              <a:rPr lang="zh-CN" altLang="en-US" smtClean="0">
                <a:latin typeface="Arial" panose="020B0604020202020204" pitchFamily="34" charset="0"/>
              </a:rPr>
              <a:t>加</a:t>
            </a:r>
            <a:r>
              <a:rPr lang="en-US" altLang="zh-CN" smtClean="0">
                <a:latin typeface="Arial" panose="020B0604020202020204" pitchFamily="34" charset="0"/>
              </a:rPr>
              <a:t>3</a:t>
            </a:r>
            <a:r>
              <a:rPr lang="zh-CN" altLang="en-US" smtClean="0">
                <a:latin typeface="Arial" panose="020B0604020202020204" pitchFamily="34" charset="0"/>
              </a:rPr>
              <a:t>：</a:t>
            </a:r>
            <a:endParaRPr lang="zh-CN" altLang="en-GB" smtClean="0">
              <a:latin typeface="Arial" panose="020B0604020202020204" pitchFamily="34" charset="0"/>
            </a:endParaRPr>
          </a:p>
          <a:p>
            <a:pPr lvl="1" eaLnBrk="1" hangingPunct="1"/>
            <a:r>
              <a:rPr lang="en-GB" altLang="zh-CN" smtClean="0">
                <a:latin typeface="Arial" panose="020B0604020202020204" pitchFamily="34" charset="0"/>
              </a:rPr>
              <a:t>[Y]</a:t>
            </a:r>
            <a:r>
              <a:rPr lang="zh-CN" altLang="en-GB" baseline="-25000" smtClean="0">
                <a:latin typeface="Arial" panose="020B0604020202020204" pitchFamily="34" charset="0"/>
              </a:rPr>
              <a:t>浮</a:t>
            </a:r>
            <a:r>
              <a:rPr lang="zh-CN" altLang="en-GB" smtClean="0">
                <a:latin typeface="Arial" panose="020B0604020202020204" pitchFamily="34" charset="0"/>
              </a:rPr>
              <a:t> </a:t>
            </a:r>
            <a:r>
              <a:rPr lang="en-GB" altLang="zh-CN" smtClean="0">
                <a:latin typeface="Arial" panose="020B0604020202020204" pitchFamily="34" charset="0"/>
              </a:rPr>
              <a:t>= 0</a:t>
            </a:r>
            <a:r>
              <a:rPr lang="zh-CN" altLang="en-US" smtClean="0">
                <a:latin typeface="Arial" panose="020B0604020202020204" pitchFamily="34" charset="0"/>
              </a:rPr>
              <a:t>，</a:t>
            </a:r>
            <a:r>
              <a:rPr lang="en-GB" altLang="zh-CN" smtClean="0">
                <a:latin typeface="Arial" panose="020B0604020202020204" pitchFamily="34" charset="0"/>
              </a:rPr>
              <a:t>001   0.0001100 </a:t>
            </a:r>
            <a:r>
              <a:rPr lang="zh-CN" altLang="en-US" smtClean="0">
                <a:latin typeface="Arial" panose="020B0604020202020204" pitchFamily="34" charset="0"/>
              </a:rPr>
              <a:t>（</a:t>
            </a:r>
            <a:r>
              <a:rPr lang="en-GB" altLang="zh-CN" smtClean="0">
                <a:latin typeface="Arial" panose="020B0604020202020204" pitchFamily="34" charset="0"/>
              </a:rPr>
              <a:t>101</a:t>
            </a:r>
            <a:r>
              <a:rPr lang="zh-CN" altLang="en-US" smtClean="0">
                <a:latin typeface="Arial" panose="020B0604020202020204" pitchFamily="34" charset="0"/>
              </a:rPr>
              <a:t>）</a:t>
            </a:r>
            <a:endParaRPr lang="zh-CN" altLang="en-GB" smtClean="0">
              <a:latin typeface="Arial" panose="020B0604020202020204" pitchFamily="34" charset="0"/>
            </a:endParaRPr>
          </a:p>
        </p:txBody>
      </p:sp>
      <p:sp>
        <p:nvSpPr>
          <p:cNvPr id="120837" name="Rectangle 4"/>
          <p:cNvSpPr>
            <a:spLocks noChangeArrowheads="1"/>
          </p:cNvSpPr>
          <p:nvPr/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chemeClr val="bg1"/>
                </a:solidFill>
              </a:rPr>
              <a:t>一、</a:t>
            </a:r>
            <a:r>
              <a:rPr lang="zh-CN" altLang="en-GB" sz="3200">
                <a:solidFill>
                  <a:schemeClr val="bg1"/>
                </a:solidFill>
              </a:rPr>
              <a:t>浮点</a:t>
            </a:r>
            <a:r>
              <a:rPr lang="zh-CN" altLang="en-US" sz="3200">
                <a:solidFill>
                  <a:schemeClr val="bg1"/>
                </a:solidFill>
              </a:rPr>
              <a:t>加减运算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B7664E4-7E29-404B-A487-CB824CA23DD2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118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18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488237" cy="5762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400" smtClean="0">
                <a:solidFill>
                  <a:srgbClr val="CC0000"/>
                </a:solidFill>
                <a:latin typeface="Arial" panose="020B0604020202020204" pitchFamily="34" charset="0"/>
              </a:rPr>
              <a:t>（</a:t>
            </a:r>
            <a:r>
              <a:rPr lang="en-GB" altLang="zh-CN" sz="2400" smtClean="0">
                <a:solidFill>
                  <a:srgbClr val="CC0000"/>
                </a:solidFill>
                <a:latin typeface="Arial" panose="020B0604020202020204" pitchFamily="34" charset="0"/>
              </a:rPr>
              <a:t>2</a:t>
            </a:r>
            <a:r>
              <a:rPr lang="zh-CN" altLang="en-GB" sz="2400" smtClean="0">
                <a:solidFill>
                  <a:srgbClr val="CC0000"/>
                </a:solidFill>
                <a:latin typeface="Arial" panose="020B0604020202020204" pitchFamily="34" charset="0"/>
              </a:rPr>
              <a:t>）尾数相加：</a:t>
            </a:r>
            <a:r>
              <a:rPr lang="zh-CN" altLang="en-GB" sz="2400" smtClean="0">
                <a:latin typeface="Arial" panose="020B0604020202020204" pitchFamily="34" charset="0"/>
              </a:rPr>
              <a:t>   </a:t>
            </a:r>
            <a:r>
              <a:rPr lang="en-US" altLang="zh-CN" sz="2400" smtClean="0">
                <a:latin typeface="Arial" panose="020B0604020202020204" pitchFamily="34" charset="0"/>
              </a:rPr>
              <a:t>[M</a:t>
            </a:r>
            <a:r>
              <a:rPr lang="en-US" altLang="zh-CN" sz="2400" baseline="-25000" smtClean="0">
                <a:latin typeface="Arial" panose="020B0604020202020204" pitchFamily="34" charset="0"/>
              </a:rPr>
              <a:t>Z</a:t>
            </a:r>
            <a:r>
              <a:rPr lang="en-US" altLang="zh-CN" sz="2400" smtClean="0">
                <a:latin typeface="Arial" panose="020B0604020202020204" pitchFamily="34" charset="0"/>
              </a:rPr>
              <a:t>]</a:t>
            </a:r>
            <a:r>
              <a:rPr lang="zh-CN" altLang="en-US" sz="2400" baseline="-25000" smtClean="0">
                <a:latin typeface="Arial" panose="020B0604020202020204" pitchFamily="34" charset="0"/>
              </a:rPr>
              <a:t>补</a:t>
            </a:r>
            <a:r>
              <a:rPr lang="zh-CN" altLang="en-US" sz="2400" smtClean="0">
                <a:latin typeface="Arial" panose="020B0604020202020204" pitchFamily="34" charset="0"/>
              </a:rPr>
              <a:t> </a:t>
            </a:r>
            <a:r>
              <a:rPr lang="en-US" altLang="zh-CN" sz="2400" smtClean="0">
                <a:latin typeface="Arial" panose="020B0604020202020204" pitchFamily="34" charset="0"/>
              </a:rPr>
              <a:t>= </a:t>
            </a:r>
            <a:r>
              <a:rPr lang="en-GB" altLang="zh-CN" sz="2400" smtClean="0">
                <a:latin typeface="Arial" panose="020B0604020202020204" pitchFamily="34" charset="0"/>
              </a:rPr>
              <a:t>1.1000001</a:t>
            </a:r>
            <a:r>
              <a:rPr lang="zh-CN" altLang="en-GB" sz="2400" smtClean="0">
                <a:latin typeface="Arial" panose="020B0604020202020204" pitchFamily="34" charset="0"/>
              </a:rPr>
              <a:t>（</a:t>
            </a:r>
            <a:r>
              <a:rPr lang="en-GB" altLang="zh-CN" sz="2400" smtClean="0">
                <a:latin typeface="Arial" panose="020B0604020202020204" pitchFamily="34" charset="0"/>
              </a:rPr>
              <a:t>101</a:t>
            </a:r>
            <a:r>
              <a:rPr lang="zh-CN" altLang="en-GB" sz="2400" smtClean="0">
                <a:latin typeface="Arial" panose="020B0604020202020204" pitchFamily="34" charset="0"/>
              </a:rPr>
              <a:t>）</a:t>
            </a:r>
          </a:p>
        </p:txBody>
      </p:sp>
      <p:pic>
        <p:nvPicPr>
          <p:cNvPr id="381955" name="Picture 3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</a:t>
            </a:r>
            <a:r>
              <a:rPr lang="zh-CN" altLang="en-GB" smtClean="0"/>
              <a:t>浮点</a:t>
            </a:r>
            <a:r>
              <a:rPr lang="zh-CN" altLang="en-US" smtClean="0"/>
              <a:t>加减运算</a:t>
            </a:r>
          </a:p>
        </p:txBody>
      </p:sp>
      <p:sp>
        <p:nvSpPr>
          <p:cNvPr id="121862" name="Rectangle 5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81958" name="Object 6"/>
          <p:cNvGraphicFramePr>
            <a:graphicFrameLocks noChangeAspect="1"/>
          </p:cNvGraphicFramePr>
          <p:nvPr/>
        </p:nvGraphicFramePr>
        <p:xfrm>
          <a:off x="2124075" y="1700213"/>
          <a:ext cx="4105275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84" name="Visio" r:id="rId5" imgW="1756791" imgH="625221" progId="Visio.Drawing.11">
                  <p:embed/>
                </p:oleObj>
              </mc:Choice>
              <mc:Fallback>
                <p:oleObj name="Visio" r:id="rId5" imgW="1756791" imgH="625221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700213"/>
                        <a:ext cx="4105275" cy="1536700"/>
                      </a:xfrm>
                      <a:prstGeom prst="rect">
                        <a:avLst/>
                      </a:prstGeom>
                      <a:solidFill>
                        <a:srgbClr val="FFEBE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59" name="Rectangle 7"/>
          <p:cNvSpPr>
            <a:spLocks noChangeArrowheads="1"/>
          </p:cNvSpPr>
          <p:nvPr/>
        </p:nvSpPr>
        <p:spPr bwMode="auto">
          <a:xfrm>
            <a:off x="755650" y="3357563"/>
            <a:ext cx="66960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400">
                <a:solidFill>
                  <a:srgbClr val="CC0000"/>
                </a:solidFill>
                <a:latin typeface="Arial" panose="020B0604020202020204" pitchFamily="34" charset="0"/>
              </a:rPr>
              <a:t>（</a:t>
            </a: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</a:rPr>
              <a:t>3</a:t>
            </a:r>
            <a:r>
              <a:rPr lang="zh-CN" altLang="en-GB" sz="2400">
                <a:solidFill>
                  <a:srgbClr val="CC0000"/>
                </a:solidFill>
                <a:latin typeface="Arial" panose="020B0604020202020204" pitchFamily="34" charset="0"/>
              </a:rPr>
              <a:t>）结果规格化：</a:t>
            </a:r>
            <a:r>
              <a:rPr lang="zh-CN" altLang="en-GB" sz="2400">
                <a:latin typeface="Arial" panose="020B0604020202020204" pitchFamily="34" charset="0"/>
              </a:rPr>
              <a:t>无溢出，左规一位：</a:t>
            </a:r>
            <a:endParaRPr lang="zh-CN" altLang="en-US" sz="2400">
              <a:latin typeface="Arial" panose="020B0604020202020204" pitchFamily="34" charset="0"/>
            </a:endParaRPr>
          </a:p>
          <a:p>
            <a:pPr lvl="1" eaLnBrk="1" hangingPunct="1"/>
            <a:r>
              <a:rPr lang="en-US" altLang="zh-CN">
                <a:latin typeface="Arial" panose="020B0604020202020204" pitchFamily="34" charset="0"/>
              </a:rPr>
              <a:t>[M</a:t>
            </a:r>
            <a:r>
              <a:rPr lang="en-US" altLang="zh-CN" baseline="-25000">
                <a:latin typeface="Arial" panose="020B0604020202020204" pitchFamily="34" charset="0"/>
              </a:rPr>
              <a:t>Z</a:t>
            </a:r>
            <a:r>
              <a:rPr lang="en-US" altLang="zh-CN">
                <a:latin typeface="Arial" panose="020B0604020202020204" pitchFamily="34" charset="0"/>
              </a:rPr>
              <a:t>]</a:t>
            </a:r>
            <a:r>
              <a:rPr lang="zh-CN" altLang="en-US" baseline="-25000">
                <a:latin typeface="Arial" panose="020B0604020202020204" pitchFamily="34" charset="0"/>
              </a:rPr>
              <a:t>补</a:t>
            </a:r>
            <a:r>
              <a:rPr lang="zh-CN" altLang="en-US">
                <a:latin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</a:rPr>
              <a:t>= </a:t>
            </a:r>
            <a:r>
              <a:rPr lang="en-GB" altLang="zh-CN">
                <a:latin typeface="Arial" panose="020B0604020202020204" pitchFamily="34" charset="0"/>
              </a:rPr>
              <a:t>1.0000011</a:t>
            </a:r>
            <a:r>
              <a:rPr lang="zh-CN" altLang="en-GB">
                <a:latin typeface="Arial" panose="020B0604020202020204" pitchFamily="34" charset="0"/>
              </a:rPr>
              <a:t>（</a:t>
            </a:r>
            <a:r>
              <a:rPr lang="en-GB" altLang="zh-CN">
                <a:latin typeface="Arial" panose="020B0604020202020204" pitchFamily="34" charset="0"/>
              </a:rPr>
              <a:t>01</a:t>
            </a:r>
            <a:r>
              <a:rPr lang="zh-CN" altLang="en-GB">
                <a:latin typeface="Arial" panose="020B0604020202020204" pitchFamily="34" charset="0"/>
              </a:rPr>
              <a:t>） </a:t>
            </a:r>
          </a:p>
          <a:p>
            <a:pPr lvl="1" eaLnBrk="1" hangingPunct="1"/>
            <a:r>
              <a:rPr lang="en-US" altLang="zh-CN">
                <a:latin typeface="Arial" panose="020B0604020202020204" pitchFamily="34" charset="0"/>
              </a:rPr>
              <a:t>[E</a:t>
            </a:r>
            <a:r>
              <a:rPr lang="en-US" altLang="zh-CN" baseline="-25000">
                <a:latin typeface="Arial" panose="020B0604020202020204" pitchFamily="34" charset="0"/>
              </a:rPr>
              <a:t>Z</a:t>
            </a:r>
            <a:r>
              <a:rPr lang="en-US" altLang="zh-CN">
                <a:latin typeface="Arial" panose="020B0604020202020204" pitchFamily="34" charset="0"/>
              </a:rPr>
              <a:t>]</a:t>
            </a:r>
            <a:r>
              <a:rPr lang="zh-CN" altLang="en-US" baseline="-25000">
                <a:latin typeface="Arial" panose="020B0604020202020204" pitchFamily="34" charset="0"/>
              </a:rPr>
              <a:t>补</a:t>
            </a:r>
            <a:r>
              <a:rPr lang="zh-CN" altLang="en-US">
                <a:latin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</a:rPr>
              <a:t>= 00</a:t>
            </a:r>
            <a:r>
              <a:rPr lang="zh-CN" altLang="en-US">
                <a:latin typeface="Arial" panose="020B0604020202020204" pitchFamily="34" charset="0"/>
              </a:rPr>
              <a:t>，</a:t>
            </a:r>
            <a:r>
              <a:rPr lang="en-US" altLang="zh-CN">
                <a:latin typeface="Arial" panose="020B0604020202020204" pitchFamily="34" charset="0"/>
              </a:rPr>
              <a:t>001 + 11</a:t>
            </a:r>
            <a:r>
              <a:rPr lang="zh-CN" altLang="en-US">
                <a:latin typeface="Arial" panose="020B0604020202020204" pitchFamily="34" charset="0"/>
              </a:rPr>
              <a:t>，</a:t>
            </a:r>
            <a:r>
              <a:rPr lang="en-US" altLang="zh-CN">
                <a:latin typeface="Arial" panose="020B0604020202020204" pitchFamily="34" charset="0"/>
              </a:rPr>
              <a:t>111= 00</a:t>
            </a:r>
            <a:r>
              <a:rPr lang="zh-CN" altLang="en-US">
                <a:latin typeface="Arial" panose="020B0604020202020204" pitchFamily="34" charset="0"/>
              </a:rPr>
              <a:t>，</a:t>
            </a:r>
            <a:r>
              <a:rPr lang="en-US" altLang="zh-CN">
                <a:latin typeface="Arial" panose="020B0604020202020204" pitchFamily="34" charset="0"/>
              </a:rPr>
              <a:t>000</a:t>
            </a:r>
            <a:endParaRPr lang="en-GB" altLang="zh-CN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400">
                <a:solidFill>
                  <a:srgbClr val="CC0000"/>
                </a:solidFill>
                <a:latin typeface="Arial" panose="020B0604020202020204" pitchFamily="34" charset="0"/>
              </a:rPr>
              <a:t>（</a:t>
            </a: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</a:rPr>
              <a:t>4</a:t>
            </a:r>
            <a:r>
              <a:rPr lang="zh-CN" altLang="en-GB" sz="2400">
                <a:solidFill>
                  <a:srgbClr val="CC0000"/>
                </a:solidFill>
                <a:latin typeface="Arial" panose="020B0604020202020204" pitchFamily="34" charset="0"/>
              </a:rPr>
              <a:t>）舍入：</a:t>
            </a:r>
            <a:r>
              <a:rPr lang="zh-CN" altLang="en-GB" sz="2400">
                <a:latin typeface="Arial" panose="020B0604020202020204" pitchFamily="34" charset="0"/>
              </a:rPr>
              <a:t>按照</a:t>
            </a:r>
            <a:r>
              <a:rPr lang="en-GB" altLang="zh-CN" sz="2400">
                <a:latin typeface="Arial" panose="020B0604020202020204" pitchFamily="34" charset="0"/>
              </a:rPr>
              <a:t>0</a:t>
            </a:r>
            <a:r>
              <a:rPr lang="zh-CN" altLang="en-GB" sz="2400">
                <a:latin typeface="Arial" panose="020B0604020202020204" pitchFamily="34" charset="0"/>
              </a:rPr>
              <a:t>舍</a:t>
            </a:r>
            <a:r>
              <a:rPr lang="en-GB" altLang="zh-CN" sz="2400">
                <a:latin typeface="Arial" panose="020B0604020202020204" pitchFamily="34" charset="0"/>
              </a:rPr>
              <a:t>1</a:t>
            </a:r>
            <a:r>
              <a:rPr lang="zh-CN" altLang="en-GB" sz="2400">
                <a:latin typeface="Arial" panose="020B0604020202020204" pitchFamily="34" charset="0"/>
              </a:rPr>
              <a:t>入法，尾数多余位舍去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400">
                <a:latin typeface="Arial" panose="020B0604020202020204" pitchFamily="34" charset="0"/>
              </a:rPr>
              <a:t>     结果为：</a:t>
            </a:r>
            <a:r>
              <a:rPr lang="en-GB" altLang="zh-CN" sz="2400">
                <a:latin typeface="Arial" panose="020B0604020202020204" pitchFamily="34" charset="0"/>
              </a:rPr>
              <a:t>[X+Y]</a:t>
            </a:r>
            <a:r>
              <a:rPr lang="zh-CN" altLang="en-GB" sz="2400" baseline="-25000">
                <a:latin typeface="Arial" panose="020B0604020202020204" pitchFamily="34" charset="0"/>
              </a:rPr>
              <a:t>浮</a:t>
            </a:r>
            <a:r>
              <a:rPr lang="zh-CN" altLang="en-GB" sz="2400">
                <a:latin typeface="Arial" panose="020B0604020202020204" pitchFamily="34" charset="0"/>
              </a:rPr>
              <a:t> </a:t>
            </a:r>
            <a:r>
              <a:rPr lang="en-GB" altLang="zh-CN" sz="2400">
                <a:latin typeface="Arial" panose="020B0604020202020204" pitchFamily="34" charset="0"/>
              </a:rPr>
              <a:t>= 0</a:t>
            </a:r>
            <a:r>
              <a:rPr lang="zh-CN" altLang="en-GB" sz="2400">
                <a:latin typeface="Arial" panose="020B0604020202020204" pitchFamily="34" charset="0"/>
              </a:rPr>
              <a:t>，</a:t>
            </a:r>
            <a:r>
              <a:rPr lang="en-GB" altLang="zh-CN" sz="2400">
                <a:latin typeface="Arial" panose="020B0604020202020204" pitchFamily="34" charset="0"/>
              </a:rPr>
              <a:t>000   1.0000011</a:t>
            </a:r>
            <a:endParaRPr lang="en-US" altLang="zh-CN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819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819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218292F-7A69-49CC-A8C9-367A03452A7C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119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8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二、浮点乘法运算</a:t>
            </a:r>
          </a:p>
        </p:txBody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2020888"/>
          </a:xfrm>
        </p:spPr>
        <p:txBody>
          <a:bodyPr/>
          <a:lstStyle/>
          <a:p>
            <a:pPr eaLnBrk="1" hangingPunct="1"/>
            <a:r>
              <a:rPr lang="zh-CN" altLang="en-US" smtClean="0"/>
              <a:t>假设两个浮点数</a:t>
            </a:r>
            <a:r>
              <a:rPr lang="en-US" altLang="zh-CN" smtClean="0"/>
              <a:t>X</a:t>
            </a:r>
            <a:r>
              <a:rPr lang="zh-CN" altLang="en-US" smtClean="0"/>
              <a:t>和</a:t>
            </a:r>
            <a:r>
              <a:rPr lang="en-US" altLang="zh-CN" smtClean="0"/>
              <a:t>Y</a:t>
            </a:r>
            <a:r>
              <a:rPr lang="zh-CN" altLang="en-US" smtClean="0"/>
              <a:t>：</a:t>
            </a:r>
          </a:p>
        </p:txBody>
      </p:sp>
      <p:graphicFrame>
        <p:nvGraphicFramePr>
          <p:cNvPr id="382980" name="Object 4"/>
          <p:cNvGraphicFramePr>
            <a:graphicFrameLocks noChangeAspect="1"/>
          </p:cNvGraphicFramePr>
          <p:nvPr/>
        </p:nvGraphicFramePr>
        <p:xfrm>
          <a:off x="1116013" y="1916113"/>
          <a:ext cx="26828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5" name="公式" r:id="rId3" imgW="888614" imgH="241195" progId="Equation.3">
                  <p:embed/>
                </p:oleObj>
              </mc:Choice>
              <mc:Fallback>
                <p:oleObj name="公式" r:id="rId3" imgW="888614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16113"/>
                        <a:ext cx="2682875" cy="736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981" name="Object 5"/>
          <p:cNvGraphicFramePr>
            <a:graphicFrameLocks noChangeAspect="1"/>
          </p:cNvGraphicFramePr>
          <p:nvPr/>
        </p:nvGraphicFramePr>
        <p:xfrm>
          <a:off x="4427538" y="1916113"/>
          <a:ext cx="28067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6" name="公式" r:id="rId5" imgW="888614" imgH="241195" progId="Equation.3">
                  <p:embed/>
                </p:oleObj>
              </mc:Choice>
              <mc:Fallback>
                <p:oleObj name="公式" r:id="rId5" imgW="888614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916113"/>
                        <a:ext cx="2806700" cy="7191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982" name="Object 6"/>
          <p:cNvGraphicFramePr>
            <a:graphicFrameLocks noChangeAspect="1"/>
          </p:cNvGraphicFramePr>
          <p:nvPr/>
        </p:nvGraphicFramePr>
        <p:xfrm>
          <a:off x="950913" y="3068638"/>
          <a:ext cx="67167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7" name="公式" r:id="rId7" imgW="2082800" imgH="241300" progId="Equation.3">
                  <p:embed/>
                </p:oleObj>
              </mc:Choice>
              <mc:Fallback>
                <p:oleObj name="公式" r:id="rId7" imgW="20828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3068638"/>
                        <a:ext cx="6716712" cy="7874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829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829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829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33D2D26-D868-4694-B3D0-0EA7AA1E3E1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常用的判溢方法（补码加减运算）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7632700" cy="18002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33CC"/>
                </a:solidFill>
              </a:rPr>
              <a:t>（</a:t>
            </a:r>
            <a:r>
              <a:rPr lang="en-US" altLang="zh-CN" sz="2400" smtClean="0">
                <a:solidFill>
                  <a:srgbClr val="0033CC"/>
                </a:solidFill>
              </a:rPr>
              <a:t>2</a:t>
            </a:r>
            <a:r>
              <a:rPr lang="zh-CN" altLang="en-US" sz="2400" smtClean="0">
                <a:solidFill>
                  <a:srgbClr val="0033CC"/>
                </a:solidFill>
              </a:rPr>
              <a:t>）进位判溢方法 </a:t>
            </a:r>
          </a:p>
          <a:p>
            <a:pPr lvl="1" eaLnBrk="1" hangingPunct="1"/>
            <a:r>
              <a:rPr lang="zh-CN" altLang="en-US" smtClean="0"/>
              <a:t>当</a:t>
            </a:r>
            <a:r>
              <a:rPr lang="zh-CN" altLang="en-US" smtClean="0">
                <a:solidFill>
                  <a:srgbClr val="CC0000"/>
                </a:solidFill>
              </a:rPr>
              <a:t>最高有效位产生的进位和符号位产生的进位不同</a:t>
            </a:r>
            <a:r>
              <a:rPr lang="zh-CN" altLang="en-US" smtClean="0"/>
              <a:t>时，加减运算发生了溢出。</a:t>
            </a:r>
          </a:p>
          <a:p>
            <a:pPr lvl="1" eaLnBrk="1" hangingPunct="1"/>
            <a:r>
              <a:rPr lang="en-US" altLang="zh-CN" smtClean="0">
                <a:solidFill>
                  <a:srgbClr val="008000"/>
                </a:solidFill>
              </a:rPr>
              <a:t>V</a:t>
            </a:r>
            <a:r>
              <a:rPr lang="zh-CN" altLang="en-US" smtClean="0">
                <a:solidFill>
                  <a:srgbClr val="008000"/>
                </a:solidFill>
              </a:rPr>
              <a:t>＝</a:t>
            </a:r>
            <a:r>
              <a:rPr lang="en-US" altLang="zh-CN" smtClean="0">
                <a:solidFill>
                  <a:srgbClr val="008000"/>
                </a:solidFill>
              </a:rPr>
              <a:t>C</a:t>
            </a:r>
            <a:r>
              <a:rPr lang="en-US" altLang="zh-CN" baseline="-25000" smtClean="0">
                <a:solidFill>
                  <a:srgbClr val="008000"/>
                </a:solidFill>
              </a:rPr>
              <a:t>1</a:t>
            </a:r>
            <a:r>
              <a:rPr lang="en-US" altLang="zh-CN" smtClean="0">
                <a:solidFill>
                  <a:srgbClr val="008000"/>
                </a:solidFill>
              </a:rPr>
              <a:t>⊕C</a:t>
            </a:r>
            <a:r>
              <a:rPr lang="en-US" altLang="zh-CN" baseline="-25000" smtClean="0">
                <a:solidFill>
                  <a:srgbClr val="008000"/>
                </a:solidFill>
              </a:rPr>
              <a:t>f</a:t>
            </a: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1143000" y="2224088"/>
            <a:ext cx="7842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5974" name="Rectangle 102"/>
          <p:cNvSpPr>
            <a:spLocks noChangeArrowheads="1"/>
          </p:cNvSpPr>
          <p:nvPr/>
        </p:nvSpPr>
        <p:spPr bwMode="auto">
          <a:xfrm>
            <a:off x="828675" y="2924175"/>
            <a:ext cx="705643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/>
              <a:t>例： </a:t>
            </a:r>
            <a:r>
              <a:rPr lang="en-US" altLang="zh-CN" sz="2400"/>
              <a:t>X=+1000</a:t>
            </a:r>
            <a:r>
              <a:rPr lang="zh-CN" altLang="en-US" sz="2400"/>
              <a:t>，</a:t>
            </a:r>
            <a:r>
              <a:rPr lang="en-US" altLang="zh-CN" sz="2400"/>
              <a:t>Y=+1001</a:t>
            </a:r>
            <a:r>
              <a:rPr lang="zh-CN" altLang="en-US" sz="2400"/>
              <a:t>，求</a:t>
            </a:r>
            <a:r>
              <a:rPr lang="en-US" altLang="zh-CN" sz="2400"/>
              <a:t>X+Y</a:t>
            </a:r>
            <a:r>
              <a:rPr lang="zh-CN" altLang="en-US" sz="2400"/>
              <a:t>；</a:t>
            </a:r>
          </a:p>
          <a:p>
            <a:pPr eaLnBrk="1" hangingPunct="1"/>
            <a:r>
              <a:rPr lang="en-US" altLang="zh-CN" sz="2400"/>
              <a:t>[X]</a:t>
            </a:r>
            <a:r>
              <a:rPr lang="zh-CN" altLang="en-US" sz="2400" baseline="-25000"/>
              <a:t>补</a:t>
            </a:r>
            <a:r>
              <a:rPr lang="zh-CN" altLang="en-US" sz="2400"/>
              <a:t> </a:t>
            </a:r>
            <a:r>
              <a:rPr lang="en-US" altLang="zh-CN" sz="2400"/>
              <a:t>=0,1000     [Y]</a:t>
            </a:r>
            <a:r>
              <a:rPr lang="zh-CN" altLang="en-US" sz="2400" baseline="-25000"/>
              <a:t>补</a:t>
            </a:r>
            <a:r>
              <a:rPr lang="zh-CN" altLang="en-US" sz="2400"/>
              <a:t> </a:t>
            </a:r>
            <a:r>
              <a:rPr lang="en-US" altLang="zh-CN" sz="2400"/>
              <a:t>=0,1001 </a:t>
            </a:r>
          </a:p>
        </p:txBody>
      </p:sp>
      <p:graphicFrame>
        <p:nvGraphicFramePr>
          <p:cNvPr id="335976" name="Object 104"/>
          <p:cNvGraphicFramePr>
            <a:graphicFrameLocks noChangeAspect="1"/>
          </p:cNvGraphicFramePr>
          <p:nvPr/>
        </p:nvGraphicFramePr>
        <p:xfrm>
          <a:off x="1979613" y="3933825"/>
          <a:ext cx="2376487" cy="146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Visio" r:id="rId3" imgW="939165" imgH="577977" progId="Visio.Drawing.11">
                  <p:embed/>
                </p:oleObj>
              </mc:Choice>
              <mc:Fallback>
                <p:oleObj name="Visio" r:id="rId3" imgW="939165" imgH="577977" progId="Visio.Drawing.11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933825"/>
                        <a:ext cx="2376487" cy="146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977" name="Rectangle 105"/>
          <p:cNvSpPr>
            <a:spLocks noChangeArrowheads="1"/>
          </p:cNvSpPr>
          <p:nvPr/>
        </p:nvSpPr>
        <p:spPr bwMode="auto">
          <a:xfrm>
            <a:off x="5148263" y="4797425"/>
            <a:ext cx="316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33CC"/>
                </a:solidFill>
              </a:rPr>
              <a:t>C</a:t>
            </a:r>
            <a:r>
              <a:rPr lang="en-US" altLang="zh-CN" baseline="-25000">
                <a:solidFill>
                  <a:srgbClr val="0033CC"/>
                </a:solidFill>
              </a:rPr>
              <a:t>1</a:t>
            </a:r>
            <a:r>
              <a:rPr lang="en-US" altLang="zh-CN">
                <a:solidFill>
                  <a:srgbClr val="0033CC"/>
                </a:solidFill>
              </a:rPr>
              <a:t>=</a:t>
            </a:r>
            <a:r>
              <a:rPr lang="en-US" altLang="zh-CN">
                <a:solidFill>
                  <a:srgbClr val="CC0000"/>
                </a:solidFill>
              </a:rPr>
              <a:t>1</a:t>
            </a:r>
            <a:r>
              <a:rPr lang="zh-CN" altLang="en-US">
                <a:solidFill>
                  <a:srgbClr val="0033CC"/>
                </a:solidFill>
              </a:rPr>
              <a:t>，</a:t>
            </a:r>
            <a:r>
              <a:rPr lang="en-US" altLang="zh-CN">
                <a:solidFill>
                  <a:srgbClr val="0033CC"/>
                </a:solidFill>
              </a:rPr>
              <a:t>C</a:t>
            </a:r>
            <a:r>
              <a:rPr lang="en-US" altLang="zh-CN" baseline="-25000">
                <a:solidFill>
                  <a:srgbClr val="0033CC"/>
                </a:solidFill>
              </a:rPr>
              <a:t>f</a:t>
            </a:r>
            <a:r>
              <a:rPr lang="en-US" altLang="zh-CN" sz="240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：溢出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359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359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359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974" grpId="0"/>
      <p:bldP spid="33597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9AE5542-8302-4C66-8D11-78AD626D33C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120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39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4213" y="1052513"/>
            <a:ext cx="7416800" cy="4176712"/>
          </a:xfrm>
        </p:spPr>
        <p:txBody>
          <a:bodyPr/>
          <a:lstStyle/>
          <a:p>
            <a:pPr marL="365125" indent="-365125" eaLnBrk="1" hangingPunct="1"/>
            <a:r>
              <a:rPr lang="zh-CN" altLang="en-US" sz="2400" smtClean="0">
                <a:solidFill>
                  <a:srgbClr val="CC0000"/>
                </a:solidFill>
              </a:rPr>
              <a:t>（</a:t>
            </a:r>
            <a:r>
              <a:rPr lang="en-US" altLang="zh-CN" sz="2400" smtClean="0">
                <a:solidFill>
                  <a:srgbClr val="CC0000"/>
                </a:solidFill>
              </a:rPr>
              <a:t>1</a:t>
            </a:r>
            <a:r>
              <a:rPr lang="zh-CN" altLang="en-US" sz="2400" smtClean="0">
                <a:solidFill>
                  <a:srgbClr val="CC0000"/>
                </a:solidFill>
              </a:rPr>
              <a:t>）</a:t>
            </a:r>
            <a:r>
              <a:rPr lang="en-US" altLang="zh-CN" sz="2400" smtClean="0">
                <a:solidFill>
                  <a:srgbClr val="CC0000"/>
                </a:solidFill>
              </a:rPr>
              <a:t>0</a:t>
            </a:r>
            <a:r>
              <a:rPr lang="zh-CN" altLang="en-US" sz="2400" smtClean="0">
                <a:solidFill>
                  <a:srgbClr val="CC0000"/>
                </a:solidFill>
              </a:rPr>
              <a:t>操作数检查</a:t>
            </a:r>
          </a:p>
          <a:p>
            <a:pPr marL="365125" indent="-365125" eaLnBrk="1" hangingPunct="1"/>
            <a:r>
              <a:rPr lang="zh-CN" altLang="en-US" sz="2400" smtClean="0">
                <a:solidFill>
                  <a:srgbClr val="CC0000"/>
                </a:solidFill>
              </a:rPr>
              <a:t>（</a:t>
            </a:r>
            <a:r>
              <a:rPr lang="en-US" altLang="zh-CN" sz="2400" smtClean="0">
                <a:solidFill>
                  <a:srgbClr val="CC0000"/>
                </a:solidFill>
              </a:rPr>
              <a:t>2</a:t>
            </a:r>
            <a:r>
              <a:rPr lang="zh-CN" altLang="en-US" sz="2400" smtClean="0">
                <a:solidFill>
                  <a:srgbClr val="CC0000"/>
                </a:solidFill>
              </a:rPr>
              <a:t>）阶码相加</a:t>
            </a:r>
            <a:r>
              <a:rPr lang="zh-CN" altLang="en-US" sz="2400" smtClean="0"/>
              <a:t>：阶码相加可以采用补码或者移码的定点整数加法，同时对相加结果判溢：</a:t>
            </a:r>
          </a:p>
          <a:p>
            <a:pPr marL="1338263" lvl="1" indent="-533400" eaLnBrk="1" hangingPunct="1"/>
            <a:r>
              <a:rPr lang="zh-CN" altLang="en-US" sz="2000" smtClean="0">
                <a:solidFill>
                  <a:srgbClr val="0033CC"/>
                </a:solidFill>
              </a:rPr>
              <a:t>发生正溢出：</a:t>
            </a:r>
            <a:r>
              <a:rPr lang="zh-CN" altLang="en-US" sz="2000" smtClean="0"/>
              <a:t>则需报告溢出；</a:t>
            </a:r>
          </a:p>
          <a:p>
            <a:pPr marL="1338263" lvl="1" indent="-533400" eaLnBrk="1" hangingPunct="1"/>
            <a:r>
              <a:rPr lang="zh-CN" altLang="en-US" sz="2000" smtClean="0">
                <a:solidFill>
                  <a:srgbClr val="0033CC"/>
                </a:solidFill>
              </a:rPr>
              <a:t>发生负溢出：</a:t>
            </a:r>
            <a:r>
              <a:rPr lang="zh-CN" altLang="en-US" sz="2000" smtClean="0"/>
              <a:t>则将结果置为机器零。</a:t>
            </a:r>
          </a:p>
          <a:p>
            <a:pPr marL="365125" indent="-365125" eaLnBrk="1" hangingPunct="1"/>
            <a:r>
              <a:rPr lang="zh-CN" altLang="en-US" sz="2400" smtClean="0">
                <a:solidFill>
                  <a:srgbClr val="CC0000"/>
                </a:solidFill>
              </a:rPr>
              <a:t>（</a:t>
            </a:r>
            <a:r>
              <a:rPr lang="en-US" altLang="zh-CN" sz="2400" smtClean="0">
                <a:solidFill>
                  <a:srgbClr val="CC0000"/>
                </a:solidFill>
              </a:rPr>
              <a:t>3</a:t>
            </a:r>
            <a:r>
              <a:rPr lang="zh-CN" altLang="en-US" sz="2400" smtClean="0">
                <a:solidFill>
                  <a:srgbClr val="CC0000"/>
                </a:solidFill>
              </a:rPr>
              <a:t>）尾数相乘</a:t>
            </a:r>
          </a:p>
          <a:p>
            <a:pPr marL="365125" indent="-365125" eaLnBrk="1" hangingPunct="1"/>
            <a:r>
              <a:rPr lang="zh-CN" altLang="en-US" sz="2400" smtClean="0">
                <a:solidFill>
                  <a:srgbClr val="CC0000"/>
                </a:solidFill>
              </a:rPr>
              <a:t>（</a:t>
            </a:r>
            <a:r>
              <a:rPr lang="en-US" altLang="zh-CN" sz="2400" smtClean="0">
                <a:solidFill>
                  <a:srgbClr val="CC0000"/>
                </a:solidFill>
              </a:rPr>
              <a:t>4</a:t>
            </a:r>
            <a:r>
              <a:rPr lang="zh-CN" altLang="en-US" sz="2400" smtClean="0">
                <a:solidFill>
                  <a:srgbClr val="CC0000"/>
                </a:solidFill>
              </a:rPr>
              <a:t>）结果规格化</a:t>
            </a:r>
            <a:r>
              <a:rPr lang="zh-CN" altLang="en-US" sz="2400" smtClean="0"/>
              <a:t>：可能需要左规</a:t>
            </a:r>
            <a:r>
              <a:rPr lang="en-US" altLang="zh-CN" sz="2400" smtClean="0"/>
              <a:t>1</a:t>
            </a:r>
            <a:r>
              <a:rPr lang="zh-CN" altLang="en-US" sz="2400" smtClean="0"/>
              <a:t>位</a:t>
            </a:r>
          </a:p>
          <a:p>
            <a:pPr marL="365125" indent="-365125" eaLnBrk="1" hangingPunct="1"/>
            <a:r>
              <a:rPr lang="zh-CN" altLang="en-US" sz="2400" smtClean="0">
                <a:solidFill>
                  <a:srgbClr val="CC0000"/>
                </a:solidFill>
              </a:rPr>
              <a:t>（</a:t>
            </a:r>
            <a:r>
              <a:rPr lang="en-US" altLang="zh-CN" sz="2400" smtClean="0">
                <a:solidFill>
                  <a:srgbClr val="CC0000"/>
                </a:solidFill>
              </a:rPr>
              <a:t>5</a:t>
            </a:r>
            <a:r>
              <a:rPr lang="zh-CN" altLang="en-US" sz="2400" smtClean="0">
                <a:solidFill>
                  <a:srgbClr val="CC0000"/>
                </a:solidFill>
              </a:rPr>
              <a:t>）舍入处理：</a:t>
            </a:r>
            <a:r>
              <a:rPr lang="zh-CN" altLang="en-US" sz="2400" smtClean="0"/>
              <a:t>尾数相乘的结果长度是尾数长度的两倍，必须对低位舍入。 </a:t>
            </a:r>
          </a:p>
        </p:txBody>
      </p:sp>
      <p:sp>
        <p:nvSpPr>
          <p:cNvPr id="1239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浮点乘法运算步骤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F765A35-A36C-4263-B296-3575AFF5CDDA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121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4931" name="Rectangle 2"/>
          <p:cNvSpPr>
            <a:spLocks noChangeArrowheads="1"/>
          </p:cNvSpPr>
          <p:nvPr/>
        </p:nvSpPr>
        <p:spPr bwMode="auto">
          <a:xfrm>
            <a:off x="0" y="1919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4932" name="Object 3"/>
          <p:cNvGraphicFramePr>
            <a:graphicFrameLocks noChangeAspect="1"/>
          </p:cNvGraphicFramePr>
          <p:nvPr/>
        </p:nvGraphicFramePr>
        <p:xfrm>
          <a:off x="0" y="1196975"/>
          <a:ext cx="8893175" cy="523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3" name="Visio" r:id="rId3" imgW="6200657" imgH="3410085" progId="Visio.Drawing.11">
                  <p:embed/>
                </p:oleObj>
              </mc:Choice>
              <mc:Fallback>
                <p:oleObj name="Visio" r:id="rId3" imgW="6200657" imgH="341008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6"/>
                      <a:stretch>
                        <a:fillRect/>
                      </a:stretch>
                    </p:blipFill>
                    <p:spPr bwMode="auto">
                      <a:xfrm>
                        <a:off x="0" y="1196975"/>
                        <a:ext cx="8893175" cy="523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浮点数乘法运算流程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8017349-0412-4515-9EF6-C1C86ABC6C5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122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二、浮点乘法运算（举例）</a:t>
            </a: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002588" cy="4297363"/>
          </a:xfrm>
        </p:spPr>
        <p:txBody>
          <a:bodyPr/>
          <a:lstStyle/>
          <a:p>
            <a:pPr marL="533400" indent="-533400" eaLnBrk="1" hangingPunct="1"/>
            <a:r>
              <a:rPr lang="zh-CN" altLang="en-GB" sz="2400" smtClean="0"/>
              <a:t>一浮点数表示格式为：</a:t>
            </a:r>
            <a:r>
              <a:rPr lang="en-GB" altLang="zh-CN" sz="2400" smtClean="0"/>
              <a:t>10</a:t>
            </a:r>
            <a:r>
              <a:rPr lang="zh-CN" altLang="en-GB" sz="2400" smtClean="0"/>
              <a:t>位浮点数，阶码</a:t>
            </a:r>
            <a:r>
              <a:rPr lang="en-GB" altLang="zh-CN" sz="2400" smtClean="0"/>
              <a:t>4</a:t>
            </a:r>
            <a:r>
              <a:rPr lang="zh-CN" altLang="en-GB" sz="2400" smtClean="0"/>
              <a:t>位，包含</a:t>
            </a:r>
            <a:r>
              <a:rPr lang="en-GB" altLang="zh-CN" sz="2400" smtClean="0"/>
              <a:t>1</a:t>
            </a:r>
            <a:r>
              <a:rPr lang="zh-CN" altLang="en-GB" sz="2400" smtClean="0"/>
              <a:t>位阶符，用移码表示，尾数</a:t>
            </a:r>
            <a:r>
              <a:rPr lang="en-GB" altLang="zh-CN" sz="2400" smtClean="0"/>
              <a:t>6</a:t>
            </a:r>
            <a:r>
              <a:rPr lang="zh-CN" altLang="en-GB" sz="2400" smtClean="0"/>
              <a:t>位，包含</a:t>
            </a:r>
            <a:r>
              <a:rPr lang="en-GB" altLang="zh-CN" sz="2400" smtClean="0"/>
              <a:t>1</a:t>
            </a:r>
            <a:r>
              <a:rPr lang="zh-CN" altLang="en-GB" sz="2400" smtClean="0"/>
              <a:t>位数符，用补码表示，阶码在前，尾数（包括数符）在后，已知：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X=</a:t>
            </a:r>
            <a:r>
              <a:rPr lang="zh-CN" altLang="en-GB" sz="2400" smtClean="0"/>
              <a:t>（</a:t>
            </a:r>
            <a:r>
              <a:rPr lang="en-GB" altLang="zh-CN" sz="2400" smtClean="0"/>
              <a:t>-0.11001</a:t>
            </a:r>
            <a:r>
              <a:rPr lang="zh-CN" altLang="en-GB" sz="2400" smtClean="0"/>
              <a:t>）</a:t>
            </a:r>
            <a:r>
              <a:rPr lang="en-GB" altLang="zh-CN" sz="2400" smtClean="0"/>
              <a:t>×</a:t>
            </a:r>
            <a:r>
              <a:rPr lang="en-US" altLang="zh-CN" sz="2400" smtClean="0"/>
              <a:t>2</a:t>
            </a:r>
            <a:r>
              <a:rPr lang="en-US" altLang="zh-CN" sz="2400" baseline="30000" smtClean="0"/>
              <a:t>011</a:t>
            </a:r>
            <a:r>
              <a:rPr lang="en-US" altLang="zh-CN" sz="2400" smtClean="0"/>
              <a:t>    Y</a:t>
            </a:r>
            <a:r>
              <a:rPr lang="en-GB" altLang="zh-CN" sz="2400" smtClean="0"/>
              <a:t>=0.10011×2</a:t>
            </a:r>
            <a:r>
              <a:rPr lang="en-US" altLang="zh-CN" sz="2400" baseline="30000" smtClean="0"/>
              <a:t>-001</a:t>
            </a:r>
            <a:r>
              <a:rPr lang="en-US" altLang="zh-CN" sz="2400" smtClean="0"/>
              <a:t> </a:t>
            </a:r>
            <a:r>
              <a:rPr lang="zh-CN" altLang="en-US" sz="2400" smtClean="0"/>
              <a:t>，</a:t>
            </a:r>
            <a:r>
              <a:rPr lang="zh-CN" altLang="en-GB" sz="2400" smtClean="0"/>
              <a:t>求</a:t>
            </a:r>
            <a:r>
              <a:rPr lang="en-GB" altLang="zh-CN" sz="2400" smtClean="0"/>
              <a:t>Z=X</a:t>
            </a:r>
            <a:r>
              <a:rPr lang="en-GB" altLang="zh-CN" sz="2400" smtClean="0">
                <a:latin typeface="Arial" panose="020B0604020202020204" pitchFamily="34" charset="0"/>
              </a:rPr>
              <a:t>·</a:t>
            </a:r>
            <a:r>
              <a:rPr lang="en-GB" altLang="zh-CN" sz="2400" smtClean="0"/>
              <a:t>Y</a:t>
            </a:r>
            <a:r>
              <a:rPr lang="zh-CN" altLang="en-GB" sz="2400" smtClean="0"/>
              <a:t>要求阶码用移码计算，尾数用补码</a:t>
            </a:r>
            <a:r>
              <a:rPr lang="en-GB" altLang="zh-CN" sz="2400" smtClean="0"/>
              <a:t>Booth</a:t>
            </a:r>
            <a:r>
              <a:rPr lang="zh-CN" altLang="en-GB" sz="2400" smtClean="0"/>
              <a:t>算法计算。</a:t>
            </a:r>
          </a:p>
          <a:p>
            <a:pPr marL="533400" indent="-533400" eaLnBrk="1" hangingPunct="1"/>
            <a:r>
              <a:rPr lang="zh-CN" altLang="en-GB" sz="2400" smtClean="0"/>
              <a:t>解：按照浮点数的格式分别写出它们的表示形式，为计算方便，阶码采用双符号位移码，尾数采用双符号位补码：</a:t>
            </a:r>
          </a:p>
          <a:p>
            <a:pPr marL="533400" indent="-533400" eaLnBrk="1" hangingPunct="1"/>
            <a:r>
              <a:rPr lang="en-GB" altLang="zh-CN" sz="2400" smtClean="0"/>
              <a:t>[X]</a:t>
            </a:r>
            <a:r>
              <a:rPr lang="zh-CN" altLang="en-GB" sz="2400" baseline="-25000" smtClean="0"/>
              <a:t>浮</a:t>
            </a:r>
            <a:r>
              <a:rPr lang="zh-CN" altLang="en-GB" sz="2400" smtClean="0"/>
              <a:t> </a:t>
            </a:r>
            <a:r>
              <a:rPr lang="en-GB" altLang="zh-CN" sz="2400" smtClean="0"/>
              <a:t>= 01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011   11.00111</a:t>
            </a:r>
          </a:p>
          <a:p>
            <a:pPr marL="533400" indent="-533400" eaLnBrk="1" hangingPunct="1"/>
            <a:r>
              <a:rPr lang="en-GB" altLang="zh-CN" sz="2400" smtClean="0"/>
              <a:t>[Y]</a:t>
            </a:r>
            <a:r>
              <a:rPr lang="zh-CN" altLang="en-GB" sz="2400" baseline="-25000" smtClean="0"/>
              <a:t>浮</a:t>
            </a:r>
            <a:r>
              <a:rPr lang="zh-CN" altLang="en-GB" sz="2400" smtClean="0"/>
              <a:t> </a:t>
            </a:r>
            <a:r>
              <a:rPr lang="en-GB" altLang="zh-CN" sz="2400" smtClean="0"/>
              <a:t>= 00</a:t>
            </a:r>
            <a:r>
              <a:rPr lang="zh-CN" altLang="en-GB" sz="2400" smtClean="0"/>
              <a:t>，</a:t>
            </a:r>
            <a:r>
              <a:rPr lang="en-GB" altLang="zh-CN" sz="2400" smtClean="0"/>
              <a:t>111   00.10011</a:t>
            </a:r>
            <a:endParaRPr lang="en-US" altLang="zh-CN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C3808DF-11CE-4B12-936A-51A46BA1015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123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二、浮点乘法运算（举例）</a:t>
            </a:r>
          </a:p>
        </p:txBody>
      </p:sp>
      <p:sp>
        <p:nvSpPr>
          <p:cNvPr id="12698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76325"/>
            <a:ext cx="3251200" cy="4873625"/>
          </a:xfrm>
        </p:spPr>
        <p:txBody>
          <a:bodyPr/>
          <a:lstStyle/>
          <a:p>
            <a:pPr marL="457200" indent="-457200" eaLnBrk="1" hangingPunct="1">
              <a:buClr>
                <a:srgbClr val="CC0000"/>
              </a:buClr>
              <a:buFont typeface="Wingdings" panose="05000000000000000000" pitchFamily="2" charset="2"/>
              <a:buAutoNum type="arabicPeriod"/>
            </a:pPr>
            <a:r>
              <a:rPr lang="zh-CN" altLang="en-GB" sz="2400" smtClean="0">
                <a:solidFill>
                  <a:srgbClr val="CC0000"/>
                </a:solidFill>
              </a:rPr>
              <a:t>阶码相加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[E</a:t>
            </a:r>
            <a:r>
              <a:rPr lang="en-GB" altLang="zh-CN" sz="2400" baseline="-25000" smtClean="0"/>
              <a:t>Z</a:t>
            </a:r>
            <a:r>
              <a:rPr lang="en-GB" altLang="zh-CN" sz="2400" smtClean="0"/>
              <a:t>]</a:t>
            </a:r>
            <a:r>
              <a:rPr lang="zh-CN" altLang="en-GB" sz="2400" baseline="-25000" smtClean="0"/>
              <a:t>移</a:t>
            </a:r>
            <a:r>
              <a:rPr lang="en-GB" altLang="zh-CN" sz="2400" smtClean="0"/>
              <a:t>=[E</a:t>
            </a:r>
            <a:r>
              <a:rPr lang="en-GB" altLang="zh-CN" sz="2400" baseline="-25000" smtClean="0"/>
              <a:t>X</a:t>
            </a:r>
            <a:r>
              <a:rPr lang="en-GB" altLang="zh-CN" sz="2400" smtClean="0"/>
              <a:t>]</a:t>
            </a:r>
            <a:r>
              <a:rPr lang="zh-CN" altLang="en-GB" sz="2400" baseline="-25000" smtClean="0"/>
              <a:t>移</a:t>
            </a:r>
            <a:r>
              <a:rPr lang="en-GB" altLang="zh-CN" sz="2400" smtClean="0"/>
              <a:t>+[E</a:t>
            </a:r>
            <a:r>
              <a:rPr lang="en-GB" altLang="zh-CN" sz="2400" baseline="-25000" smtClean="0"/>
              <a:t>Y</a:t>
            </a:r>
            <a:r>
              <a:rPr lang="en-GB" altLang="zh-CN" sz="2400" smtClean="0"/>
              <a:t>]</a:t>
            </a:r>
            <a:r>
              <a:rPr lang="zh-CN" altLang="en-GB" sz="2400" baseline="-25000" smtClean="0"/>
              <a:t>补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=01,011 + 11,111 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=01,010 </a:t>
            </a:r>
            <a:r>
              <a:rPr lang="zh-CN" altLang="en-GB" sz="2400" smtClean="0"/>
              <a:t>无溢出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[E</a:t>
            </a:r>
            <a:r>
              <a:rPr lang="en-GB" altLang="zh-CN" sz="2400" baseline="-25000" smtClean="0"/>
              <a:t>Z</a:t>
            </a:r>
            <a:r>
              <a:rPr lang="en-GB" altLang="zh-CN" sz="2400" smtClean="0"/>
              <a:t>]</a:t>
            </a:r>
            <a:r>
              <a:rPr lang="zh-CN" altLang="en-GB" sz="2400" baseline="-25000" smtClean="0"/>
              <a:t>移</a:t>
            </a:r>
            <a:r>
              <a:rPr lang="zh-CN" altLang="en-GB" sz="2400" smtClean="0"/>
              <a:t> </a:t>
            </a:r>
            <a:r>
              <a:rPr lang="en-GB" altLang="zh-CN" sz="2400" smtClean="0"/>
              <a:t>=1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010</a:t>
            </a:r>
            <a:endParaRPr lang="zh-CN" altLang="en-GB" sz="2400" smtClean="0"/>
          </a:p>
          <a:p>
            <a:pPr marL="457200" indent="-457200" eaLnBrk="1" hangingPunct="1">
              <a:buClr>
                <a:srgbClr val="CC0000"/>
              </a:buClr>
              <a:buFont typeface="Wingdings" panose="05000000000000000000" pitchFamily="2" charset="2"/>
              <a:buAutoNum type="arabicPeriod" startAt="2"/>
            </a:pPr>
            <a:r>
              <a:rPr lang="zh-CN" altLang="en-GB" sz="2400" smtClean="0">
                <a:solidFill>
                  <a:srgbClr val="CC0000"/>
                </a:solidFill>
              </a:rPr>
              <a:t>尾数相乘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zh-CN" altLang="en-GB" sz="2400" smtClean="0"/>
              <a:t>   采用补码</a:t>
            </a:r>
            <a:r>
              <a:rPr lang="en-GB" altLang="zh-CN" sz="2400" smtClean="0"/>
              <a:t>Booth</a:t>
            </a:r>
            <a:r>
              <a:rPr lang="zh-CN" altLang="en-GB" sz="2400" smtClean="0"/>
              <a:t>算法计算</a:t>
            </a:r>
            <a:r>
              <a:rPr lang="en-GB" altLang="zh-CN" sz="2400" smtClean="0"/>
              <a:t>[M</a:t>
            </a:r>
            <a:r>
              <a:rPr lang="en-GB" altLang="zh-CN" sz="2400" baseline="-25000" smtClean="0"/>
              <a:t>X</a:t>
            </a:r>
            <a:r>
              <a:rPr lang="en-GB" altLang="zh-CN" sz="2400" smtClean="0"/>
              <a:t> </a:t>
            </a:r>
            <a:r>
              <a:rPr lang="en-GB" altLang="zh-CN" sz="2400" smtClean="0">
                <a:latin typeface="Arial" panose="020B0604020202020204" pitchFamily="34" charset="0"/>
              </a:rPr>
              <a:t>·</a:t>
            </a:r>
            <a:r>
              <a:rPr lang="en-GB" altLang="zh-CN" sz="2400" smtClean="0"/>
              <a:t>M</a:t>
            </a:r>
            <a:r>
              <a:rPr lang="en-GB" altLang="zh-CN" sz="2400" baseline="-25000" smtClean="0"/>
              <a:t>Y</a:t>
            </a:r>
            <a:r>
              <a:rPr lang="en-GB" altLang="zh-CN" sz="2400" smtClean="0"/>
              <a:t>]</a:t>
            </a:r>
            <a:r>
              <a:rPr lang="zh-CN" altLang="en-GB" sz="2400" baseline="-25000" smtClean="0"/>
              <a:t>补</a:t>
            </a:r>
            <a:r>
              <a:rPr lang="zh-CN" altLang="en-GB" sz="2400" smtClean="0"/>
              <a:t>：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[M</a:t>
            </a:r>
            <a:r>
              <a:rPr lang="en-GB" altLang="zh-CN" sz="2400" baseline="-25000" smtClean="0"/>
              <a:t>X</a:t>
            </a:r>
            <a:r>
              <a:rPr lang="en-GB" altLang="zh-CN" sz="2400" smtClean="0"/>
              <a:t>]</a:t>
            </a:r>
            <a:r>
              <a:rPr lang="zh-CN" altLang="en-GB" sz="2400" baseline="-25000" smtClean="0"/>
              <a:t>补</a:t>
            </a:r>
            <a:r>
              <a:rPr lang="zh-CN" altLang="en-GB" sz="2400" smtClean="0"/>
              <a:t> </a:t>
            </a:r>
            <a:r>
              <a:rPr lang="en-GB" altLang="zh-CN" sz="2400" smtClean="0"/>
              <a:t>= 11.00111    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[M</a:t>
            </a:r>
            <a:r>
              <a:rPr lang="en-GB" altLang="zh-CN" sz="2400" baseline="-25000" smtClean="0"/>
              <a:t>Y</a:t>
            </a:r>
            <a:r>
              <a:rPr lang="en-GB" altLang="zh-CN" sz="2400" smtClean="0"/>
              <a:t>]</a:t>
            </a:r>
            <a:r>
              <a:rPr lang="zh-CN" altLang="en-GB" sz="2400" baseline="-25000" smtClean="0"/>
              <a:t>补</a:t>
            </a:r>
            <a:r>
              <a:rPr lang="zh-CN" altLang="en-GB" sz="2400" smtClean="0"/>
              <a:t> </a:t>
            </a:r>
            <a:r>
              <a:rPr lang="en-GB" altLang="zh-CN" sz="2400" smtClean="0"/>
              <a:t>= 0.10011  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[-M</a:t>
            </a:r>
            <a:r>
              <a:rPr lang="en-GB" altLang="zh-CN" sz="2400" baseline="-25000" smtClean="0"/>
              <a:t>X</a:t>
            </a:r>
            <a:r>
              <a:rPr lang="en-GB" altLang="zh-CN" sz="2400" smtClean="0"/>
              <a:t>]</a:t>
            </a:r>
            <a:r>
              <a:rPr lang="zh-CN" altLang="en-GB" sz="2400" baseline="-25000" smtClean="0"/>
              <a:t>补</a:t>
            </a:r>
            <a:r>
              <a:rPr lang="en-GB" altLang="zh-CN" sz="2400" smtClean="0"/>
              <a:t>= 00.11001   </a:t>
            </a:r>
            <a:endParaRPr lang="en-US" altLang="zh-CN" sz="2400" smtClean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auto">
          <a:xfrm>
            <a:off x="323850" y="6021388"/>
            <a:ext cx="33528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[M</a:t>
            </a:r>
            <a:r>
              <a:rPr lang="en-GB" altLang="zh-CN" sz="2400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lang="zh-CN" altLang="en-GB" sz="2400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补</a:t>
            </a: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 1.10001  00101</a:t>
            </a:r>
            <a:endParaRPr lang="en-US" altLang="zh-CN" sz="240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6982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3697288" y="44450"/>
          <a:ext cx="5338762" cy="666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02" name="Visio" r:id="rId3" imgW="2581200" imgH="3224520" progId="Visio.Drawing.11">
                  <p:embed/>
                </p:oleObj>
              </mc:Choice>
              <mc:Fallback>
                <p:oleObj name="Visio" r:id="rId3" imgW="2581200" imgH="322452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288" y="44450"/>
                        <a:ext cx="5338762" cy="66690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870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766D562-FF87-4DFF-B3EF-D7B73412F09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124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8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二、浮点乘法运算（举例）</a:t>
            </a:r>
          </a:p>
        </p:txBody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570788" cy="5248275"/>
          </a:xfrm>
        </p:spPr>
        <p:txBody>
          <a:bodyPr/>
          <a:lstStyle/>
          <a:p>
            <a:pPr marL="533400" indent="-533400" eaLnBrk="1" hangingPunct="1">
              <a:buClr>
                <a:srgbClr val="CC0000"/>
              </a:buClr>
              <a:buFont typeface="Wingdings" panose="05000000000000000000" pitchFamily="2" charset="2"/>
              <a:buAutoNum type="arabicPeriod" startAt="3"/>
            </a:pPr>
            <a:r>
              <a:rPr lang="zh-CN" altLang="en-GB" sz="2400" smtClean="0">
                <a:solidFill>
                  <a:srgbClr val="CC0000"/>
                </a:solidFill>
              </a:rPr>
              <a:t>结果规格化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 M</a:t>
            </a:r>
            <a:r>
              <a:rPr lang="en-GB" altLang="zh-CN" sz="2400" baseline="-25000" smtClean="0"/>
              <a:t>Z</a:t>
            </a:r>
            <a:r>
              <a:rPr lang="zh-CN" altLang="en-GB" sz="2400" smtClean="0"/>
              <a:t>左规一次得：</a:t>
            </a:r>
            <a:r>
              <a:rPr lang="en-GB" altLang="zh-CN" sz="2400" smtClean="0"/>
              <a:t>[M</a:t>
            </a:r>
            <a:r>
              <a:rPr lang="en-GB" altLang="zh-CN" sz="2400" baseline="-25000" smtClean="0"/>
              <a:t>Z</a:t>
            </a:r>
            <a:r>
              <a:rPr lang="en-GB" altLang="zh-CN" sz="2400" smtClean="0"/>
              <a:t> ]</a:t>
            </a:r>
            <a:r>
              <a:rPr lang="zh-CN" altLang="en-GB" sz="2400" baseline="-25000" smtClean="0"/>
              <a:t>补</a:t>
            </a:r>
            <a:r>
              <a:rPr lang="en-GB" altLang="zh-CN" sz="2400" smtClean="0"/>
              <a:t>= 1.00010  01010  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 E</a:t>
            </a:r>
            <a:r>
              <a:rPr lang="en-GB" altLang="zh-CN" sz="2400" baseline="-25000" smtClean="0"/>
              <a:t>Z</a:t>
            </a:r>
            <a:r>
              <a:rPr lang="zh-CN" altLang="en-GB" sz="2400" smtClean="0"/>
              <a:t>减</a:t>
            </a:r>
            <a:r>
              <a:rPr lang="en-GB" altLang="zh-CN" sz="2400" smtClean="0"/>
              <a:t>1</a:t>
            </a:r>
            <a:r>
              <a:rPr lang="zh-CN" altLang="en-GB" sz="2400" smtClean="0"/>
              <a:t>得：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 [E</a:t>
            </a:r>
            <a:r>
              <a:rPr lang="en-GB" altLang="zh-CN" sz="2400" baseline="-25000" smtClean="0"/>
              <a:t>Z</a:t>
            </a:r>
            <a:r>
              <a:rPr lang="en-GB" altLang="zh-CN" sz="2400" smtClean="0"/>
              <a:t>]</a:t>
            </a:r>
            <a:r>
              <a:rPr lang="zh-CN" altLang="en-GB" sz="2400" baseline="-25000" smtClean="0"/>
              <a:t>移</a:t>
            </a:r>
            <a:r>
              <a:rPr lang="zh-CN" altLang="en-GB" sz="2400" smtClean="0"/>
              <a:t> </a:t>
            </a:r>
            <a:r>
              <a:rPr lang="en-GB" altLang="zh-CN" sz="2400" smtClean="0"/>
              <a:t>= 01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010 + 11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111 =01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001</a:t>
            </a:r>
          </a:p>
          <a:p>
            <a:pPr marL="533400" indent="-533400" eaLnBrk="1" hangingPunct="1">
              <a:buClr>
                <a:srgbClr val="CC0000"/>
              </a:buClr>
              <a:buFont typeface="Wingdings" panose="05000000000000000000" pitchFamily="2" charset="2"/>
              <a:buAutoNum type="arabicPeriod" startAt="4"/>
            </a:pPr>
            <a:r>
              <a:rPr lang="zh-CN" altLang="en-GB" sz="2400" smtClean="0">
                <a:solidFill>
                  <a:srgbClr val="CC0000"/>
                </a:solidFill>
              </a:rPr>
              <a:t>舍入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zh-CN" altLang="en-GB" sz="2400" smtClean="0"/>
              <a:t>   对尾数</a:t>
            </a:r>
            <a:r>
              <a:rPr lang="en-GB" altLang="zh-CN" sz="2400" smtClean="0"/>
              <a:t>M</a:t>
            </a:r>
            <a:r>
              <a:rPr lang="en-GB" altLang="zh-CN" sz="2400" baseline="-25000" smtClean="0"/>
              <a:t>Z</a:t>
            </a:r>
            <a:r>
              <a:rPr lang="zh-CN" altLang="en-GB" sz="2400" smtClean="0"/>
              <a:t>进行</a:t>
            </a:r>
            <a:r>
              <a:rPr lang="en-GB" altLang="zh-CN" sz="2400" smtClean="0"/>
              <a:t>0</a:t>
            </a:r>
            <a:r>
              <a:rPr lang="zh-CN" altLang="en-GB" sz="2400" smtClean="0"/>
              <a:t>舍</a:t>
            </a:r>
            <a:r>
              <a:rPr lang="en-GB" altLang="zh-CN" sz="2400" smtClean="0"/>
              <a:t>1</a:t>
            </a:r>
            <a:r>
              <a:rPr lang="zh-CN" altLang="en-GB" sz="2400" smtClean="0"/>
              <a:t>入，最后得  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 [Z]</a:t>
            </a:r>
            <a:r>
              <a:rPr lang="zh-CN" altLang="en-GB" sz="2400" baseline="-25000" smtClean="0"/>
              <a:t>浮</a:t>
            </a:r>
            <a:r>
              <a:rPr lang="zh-CN" altLang="en-GB" sz="2400" smtClean="0"/>
              <a:t> </a:t>
            </a:r>
            <a:r>
              <a:rPr lang="en-GB" altLang="zh-CN" sz="2400" smtClean="0"/>
              <a:t>= 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001   1.00010</a:t>
            </a:r>
            <a:endParaRPr lang="en-US" altLang="zh-CN" sz="2400" smtClean="0"/>
          </a:p>
        </p:txBody>
      </p:sp>
      <p:pic>
        <p:nvPicPr>
          <p:cNvPr id="388100" name="Picture 4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88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212A8AC-60E5-4A75-B361-E9E3392A7F28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125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三、浮点除法运算</a:t>
            </a:r>
          </a:p>
        </p:txBody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7772400" cy="576263"/>
          </a:xfrm>
        </p:spPr>
        <p:txBody>
          <a:bodyPr/>
          <a:lstStyle/>
          <a:p>
            <a:pPr eaLnBrk="1" hangingPunct="1"/>
            <a:r>
              <a:rPr lang="zh-CN" altLang="en-US" smtClean="0"/>
              <a:t>假设两个浮点数</a:t>
            </a:r>
            <a:r>
              <a:rPr lang="en-US" altLang="zh-CN" smtClean="0"/>
              <a:t>X</a:t>
            </a:r>
            <a:r>
              <a:rPr lang="zh-CN" altLang="en-US" smtClean="0"/>
              <a:t>和</a:t>
            </a:r>
            <a:r>
              <a:rPr lang="en-US" altLang="zh-CN" smtClean="0"/>
              <a:t>Y</a:t>
            </a:r>
            <a:r>
              <a:rPr lang="zh-CN" altLang="en-US" smtClean="0"/>
              <a:t>：</a:t>
            </a:r>
          </a:p>
        </p:txBody>
      </p:sp>
      <p:graphicFrame>
        <p:nvGraphicFramePr>
          <p:cNvPr id="389124" name="Object 4"/>
          <p:cNvGraphicFramePr>
            <a:graphicFrameLocks noChangeAspect="1"/>
          </p:cNvGraphicFramePr>
          <p:nvPr/>
        </p:nvGraphicFramePr>
        <p:xfrm>
          <a:off x="1100138" y="2008188"/>
          <a:ext cx="2767012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9" name="公式" r:id="rId4" imgW="888614" imgH="241195" progId="Equation.3">
                  <p:embed/>
                </p:oleObj>
              </mc:Choice>
              <mc:Fallback>
                <p:oleObj name="公式" r:id="rId4" imgW="888614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2008188"/>
                        <a:ext cx="2767012" cy="75723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25" name="Object 5"/>
          <p:cNvGraphicFramePr>
            <a:graphicFrameLocks noChangeAspect="1"/>
          </p:cNvGraphicFramePr>
          <p:nvPr/>
        </p:nvGraphicFramePr>
        <p:xfrm>
          <a:off x="4541838" y="2008188"/>
          <a:ext cx="272732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0" name="公式" r:id="rId6" imgW="888614" imgH="241195" progId="Equation.3">
                  <p:embed/>
                </p:oleObj>
              </mc:Choice>
              <mc:Fallback>
                <p:oleObj name="公式" r:id="rId6" imgW="888614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838" y="2008188"/>
                        <a:ext cx="2727325" cy="754062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26" name="Object 6"/>
          <p:cNvGraphicFramePr>
            <a:graphicFrameLocks noChangeAspect="1"/>
          </p:cNvGraphicFramePr>
          <p:nvPr/>
        </p:nvGraphicFramePr>
        <p:xfrm>
          <a:off x="1173163" y="2873375"/>
          <a:ext cx="675957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1" name="公式" r:id="rId8" imgW="2120900" imgH="241300" progId="Equation.3">
                  <p:embed/>
                </p:oleObj>
              </mc:Choice>
              <mc:Fallback>
                <p:oleObj name="公式" r:id="rId8" imgW="21209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2873375"/>
                        <a:ext cx="6759575" cy="77946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72F1871-B290-4FE8-8569-D79E36C0726C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126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0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69988"/>
            <a:ext cx="7715250" cy="4957762"/>
          </a:xfrm>
        </p:spPr>
        <p:txBody>
          <a:bodyPr/>
          <a:lstStyle/>
          <a:p>
            <a:pPr marL="292100" indent="-292100" eaLnBrk="1" hangingPunct="1"/>
            <a:r>
              <a:rPr lang="zh-CN" altLang="en-US" sz="2400" smtClean="0">
                <a:solidFill>
                  <a:srgbClr val="B0290E"/>
                </a:solidFill>
              </a:rPr>
              <a:t>（</a:t>
            </a:r>
            <a:r>
              <a:rPr lang="en-US" altLang="zh-CN" sz="2400" smtClean="0">
                <a:solidFill>
                  <a:srgbClr val="B0290E"/>
                </a:solidFill>
              </a:rPr>
              <a:t>1</a:t>
            </a:r>
            <a:r>
              <a:rPr lang="zh-CN" altLang="en-US" sz="2400" smtClean="0">
                <a:solidFill>
                  <a:srgbClr val="B0290E"/>
                </a:solidFill>
              </a:rPr>
              <a:t>）</a:t>
            </a:r>
            <a:r>
              <a:rPr lang="en-US" altLang="zh-CN" sz="2400" smtClean="0">
                <a:solidFill>
                  <a:srgbClr val="B0290E"/>
                </a:solidFill>
              </a:rPr>
              <a:t>0</a:t>
            </a:r>
            <a:r>
              <a:rPr lang="zh-CN" altLang="en-US" sz="2400" smtClean="0">
                <a:solidFill>
                  <a:srgbClr val="B0290E"/>
                </a:solidFill>
              </a:rPr>
              <a:t>操作数检查</a:t>
            </a:r>
          </a:p>
          <a:p>
            <a:pPr marL="715963" lvl="1" indent="-233363" eaLnBrk="1" hangingPunct="1">
              <a:spcAft>
                <a:spcPct val="20000"/>
              </a:spcAft>
            </a:pPr>
            <a:r>
              <a:rPr lang="zh-CN" altLang="en-US" smtClean="0"/>
              <a:t>当除数为</a:t>
            </a:r>
            <a:r>
              <a:rPr lang="en-US" altLang="zh-CN" smtClean="0"/>
              <a:t>0</a:t>
            </a:r>
            <a:r>
              <a:rPr lang="zh-CN" altLang="en-US" smtClean="0"/>
              <a:t>，则报告除法出错，或者结果（商）无穷大；当被除数为</a:t>
            </a:r>
            <a:r>
              <a:rPr lang="en-US" altLang="zh-CN" smtClean="0"/>
              <a:t>0</a:t>
            </a:r>
            <a:r>
              <a:rPr lang="zh-CN" altLang="en-US" smtClean="0"/>
              <a:t>，则商为</a:t>
            </a:r>
            <a:r>
              <a:rPr lang="en-US" altLang="zh-CN" smtClean="0"/>
              <a:t>0</a:t>
            </a:r>
            <a:r>
              <a:rPr lang="zh-CN" altLang="en-US" smtClean="0"/>
              <a:t>。</a:t>
            </a:r>
          </a:p>
          <a:p>
            <a:pPr marL="292100" indent="-292100" eaLnBrk="1" hangingPunct="1"/>
            <a:r>
              <a:rPr lang="zh-CN" altLang="en-US" sz="2400" smtClean="0">
                <a:solidFill>
                  <a:srgbClr val="B0290E"/>
                </a:solidFill>
              </a:rPr>
              <a:t>（</a:t>
            </a:r>
            <a:r>
              <a:rPr lang="en-US" altLang="zh-CN" sz="2400" smtClean="0">
                <a:solidFill>
                  <a:srgbClr val="B0290E"/>
                </a:solidFill>
              </a:rPr>
              <a:t>2</a:t>
            </a:r>
            <a:r>
              <a:rPr lang="zh-CN" altLang="en-US" sz="2400" smtClean="0">
                <a:solidFill>
                  <a:srgbClr val="B0290E"/>
                </a:solidFill>
              </a:rPr>
              <a:t>）阶码相减</a:t>
            </a:r>
          </a:p>
          <a:p>
            <a:pPr marL="715963" lvl="1" indent="-233363" eaLnBrk="1" hangingPunct="1">
              <a:spcAft>
                <a:spcPct val="20000"/>
              </a:spcAft>
            </a:pPr>
            <a:r>
              <a:rPr lang="zh-CN" altLang="en-US" smtClean="0"/>
              <a:t>阶码相减的结果也可能溢出：</a:t>
            </a:r>
          </a:p>
          <a:p>
            <a:pPr lvl="2" indent="0" eaLnBrk="1" hangingPunct="1">
              <a:spcAft>
                <a:spcPct val="20000"/>
              </a:spcAft>
            </a:pPr>
            <a:r>
              <a:rPr lang="zh-CN" altLang="en-US" sz="2000" smtClean="0">
                <a:solidFill>
                  <a:srgbClr val="0033CC"/>
                </a:solidFill>
              </a:rPr>
              <a:t>发生正溢出：</a:t>
            </a:r>
            <a:r>
              <a:rPr lang="zh-CN" altLang="en-US" sz="2000" smtClean="0"/>
              <a:t>则需报告浮点数溢出；</a:t>
            </a:r>
          </a:p>
          <a:p>
            <a:pPr lvl="2" indent="0" eaLnBrk="1" hangingPunct="1">
              <a:spcAft>
                <a:spcPct val="20000"/>
              </a:spcAft>
            </a:pPr>
            <a:r>
              <a:rPr lang="zh-CN" altLang="en-US" sz="2000" smtClean="0">
                <a:solidFill>
                  <a:srgbClr val="0033CC"/>
                </a:solidFill>
              </a:rPr>
              <a:t>发生负溢出：</a:t>
            </a:r>
            <a:r>
              <a:rPr lang="zh-CN" altLang="en-US" sz="2000" smtClean="0"/>
              <a:t>则将结果置为机器零。</a:t>
            </a:r>
          </a:p>
          <a:p>
            <a:pPr marL="292100" indent="-292100" eaLnBrk="1" hangingPunct="1"/>
            <a:r>
              <a:rPr lang="zh-CN" altLang="en-US" sz="2400" smtClean="0">
                <a:solidFill>
                  <a:srgbClr val="B0290E"/>
                </a:solidFill>
              </a:rPr>
              <a:t>（</a:t>
            </a:r>
            <a:r>
              <a:rPr lang="en-US" altLang="zh-CN" sz="2400" smtClean="0">
                <a:solidFill>
                  <a:srgbClr val="B0290E"/>
                </a:solidFill>
              </a:rPr>
              <a:t>3</a:t>
            </a:r>
            <a:r>
              <a:rPr lang="zh-CN" altLang="en-US" sz="2400" smtClean="0">
                <a:solidFill>
                  <a:srgbClr val="B0290E"/>
                </a:solidFill>
              </a:rPr>
              <a:t>）尾数相除</a:t>
            </a:r>
          </a:p>
          <a:p>
            <a:pPr marL="292100" indent="-292100" eaLnBrk="1" hangingPunct="1"/>
            <a:r>
              <a:rPr lang="zh-CN" altLang="en-US" sz="2400" smtClean="0">
                <a:solidFill>
                  <a:srgbClr val="B0290E"/>
                </a:solidFill>
              </a:rPr>
              <a:t>（</a:t>
            </a:r>
            <a:r>
              <a:rPr lang="en-US" altLang="zh-CN" sz="2400" smtClean="0">
                <a:solidFill>
                  <a:srgbClr val="B0290E"/>
                </a:solidFill>
              </a:rPr>
              <a:t>4</a:t>
            </a:r>
            <a:r>
              <a:rPr lang="zh-CN" altLang="en-US" sz="2400" smtClean="0">
                <a:solidFill>
                  <a:srgbClr val="B0290E"/>
                </a:solidFill>
              </a:rPr>
              <a:t>）结果规格化</a:t>
            </a:r>
          </a:p>
          <a:p>
            <a:pPr marL="292100" indent="-292100" eaLnBrk="1" hangingPunct="1"/>
            <a:r>
              <a:rPr lang="zh-CN" altLang="en-US" sz="2400" smtClean="0">
                <a:solidFill>
                  <a:srgbClr val="B0290E"/>
                </a:solidFill>
              </a:rPr>
              <a:t>（</a:t>
            </a:r>
            <a:r>
              <a:rPr lang="en-US" altLang="zh-CN" sz="2400" smtClean="0">
                <a:solidFill>
                  <a:srgbClr val="B0290E"/>
                </a:solidFill>
              </a:rPr>
              <a:t>5</a:t>
            </a:r>
            <a:r>
              <a:rPr lang="zh-CN" altLang="en-US" sz="2400" smtClean="0">
                <a:solidFill>
                  <a:srgbClr val="B0290E"/>
                </a:solidFill>
              </a:rPr>
              <a:t>）舍入处理</a:t>
            </a:r>
            <a:r>
              <a:rPr lang="zh-CN" altLang="en-US" sz="2400" smtClean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3005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浮点数除法运算步骤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90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90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90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90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390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390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390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90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90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46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36F317D-26B9-41B8-AE07-855887D7A66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127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浮点数除法运算流程</a:t>
            </a:r>
            <a:endParaRPr lang="zh-CN" altLang="en-US" smtClean="0"/>
          </a:p>
        </p:txBody>
      </p:sp>
      <p:graphicFrame>
        <p:nvGraphicFramePr>
          <p:cNvPr id="391171" name="Object 3"/>
          <p:cNvGraphicFramePr>
            <a:graphicFrameLocks noChangeAspect="1"/>
          </p:cNvGraphicFramePr>
          <p:nvPr/>
        </p:nvGraphicFramePr>
        <p:xfrm>
          <a:off x="34925" y="1125538"/>
          <a:ext cx="9001125" cy="516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6" name="Visio" r:id="rId3" imgW="5943600" imgH="3410085" progId="Visio.Drawing.11">
                  <p:embed/>
                </p:oleObj>
              </mc:Choice>
              <mc:Fallback>
                <p:oleObj name="Visio" r:id="rId3" imgW="5943600" imgH="341008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1125538"/>
                        <a:ext cx="9001125" cy="516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911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AC4FA46-90ED-4311-A71F-CA9FEAE01FD2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128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2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三、浮点除法运算（举例）</a:t>
            </a:r>
          </a:p>
        </p:txBody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002588" cy="5160963"/>
          </a:xfrm>
        </p:spPr>
        <p:txBody>
          <a:bodyPr/>
          <a:lstStyle/>
          <a:p>
            <a:pPr marL="533400" indent="-533400" eaLnBrk="1" hangingPunct="1"/>
            <a:r>
              <a:rPr lang="zh-CN" altLang="en-GB" sz="2400" smtClean="0"/>
              <a:t>一浮点数表示格式为：</a:t>
            </a:r>
            <a:r>
              <a:rPr lang="en-GB" altLang="zh-CN" sz="2400" smtClean="0"/>
              <a:t>10</a:t>
            </a:r>
            <a:r>
              <a:rPr lang="zh-CN" altLang="en-GB" sz="2400" smtClean="0"/>
              <a:t>位浮点数，阶码</a:t>
            </a:r>
            <a:r>
              <a:rPr lang="en-GB" altLang="zh-CN" sz="2400" smtClean="0"/>
              <a:t>4</a:t>
            </a:r>
            <a:r>
              <a:rPr lang="zh-CN" altLang="en-GB" sz="2400" smtClean="0"/>
              <a:t>位，包含</a:t>
            </a:r>
            <a:r>
              <a:rPr lang="en-GB" altLang="zh-CN" sz="2400" smtClean="0"/>
              <a:t>1</a:t>
            </a:r>
            <a:r>
              <a:rPr lang="zh-CN" altLang="en-GB" sz="2400" smtClean="0"/>
              <a:t>位阶符，用移码表示，尾数</a:t>
            </a:r>
            <a:r>
              <a:rPr lang="en-GB" altLang="zh-CN" sz="2400" smtClean="0"/>
              <a:t>6</a:t>
            </a:r>
            <a:r>
              <a:rPr lang="zh-CN" altLang="en-GB" sz="2400" smtClean="0"/>
              <a:t>位，包含</a:t>
            </a:r>
            <a:r>
              <a:rPr lang="en-GB" altLang="zh-CN" sz="2400" smtClean="0"/>
              <a:t>1</a:t>
            </a:r>
            <a:r>
              <a:rPr lang="zh-CN" altLang="en-GB" sz="2400" smtClean="0"/>
              <a:t>位数符，用补码表示，阶码在前，尾数（包括数符）在后，已知：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X=</a:t>
            </a:r>
            <a:r>
              <a:rPr lang="zh-CN" altLang="en-GB" sz="2400" smtClean="0"/>
              <a:t>（</a:t>
            </a:r>
            <a:r>
              <a:rPr lang="en-GB" altLang="zh-CN" sz="2400" smtClean="0"/>
              <a:t>-0.11001</a:t>
            </a:r>
            <a:r>
              <a:rPr lang="zh-CN" altLang="en-GB" sz="2400" smtClean="0"/>
              <a:t>）</a:t>
            </a:r>
            <a:r>
              <a:rPr lang="en-GB" altLang="zh-CN" sz="2400" smtClean="0"/>
              <a:t>×</a:t>
            </a:r>
            <a:r>
              <a:rPr lang="en-US" altLang="zh-CN" sz="2400" smtClean="0"/>
              <a:t>2</a:t>
            </a:r>
            <a:r>
              <a:rPr lang="en-US" altLang="zh-CN" sz="2400" baseline="30000" smtClean="0"/>
              <a:t>011</a:t>
            </a:r>
            <a:r>
              <a:rPr lang="en-US" altLang="zh-CN" sz="2400" smtClean="0"/>
              <a:t>    Y</a:t>
            </a:r>
            <a:r>
              <a:rPr lang="en-GB" altLang="zh-CN" sz="2400" smtClean="0"/>
              <a:t>=0.10011×2</a:t>
            </a:r>
            <a:r>
              <a:rPr lang="en-US" altLang="zh-CN" sz="2400" baseline="30000" smtClean="0"/>
              <a:t>-001</a:t>
            </a:r>
            <a:r>
              <a:rPr lang="en-US" altLang="zh-CN" sz="2400" smtClean="0"/>
              <a:t> </a:t>
            </a:r>
            <a:r>
              <a:rPr lang="zh-CN" altLang="en-US" sz="2400" smtClean="0"/>
              <a:t>，</a:t>
            </a:r>
            <a:r>
              <a:rPr lang="zh-CN" altLang="en-GB" sz="2400" smtClean="0"/>
              <a:t>求</a:t>
            </a:r>
            <a:r>
              <a:rPr lang="en-GB" altLang="zh-CN" sz="2400" smtClean="0"/>
              <a:t>Z=X÷Y</a:t>
            </a:r>
            <a:r>
              <a:rPr lang="zh-CN" altLang="en-GB" sz="2400" smtClean="0"/>
              <a:t>。要求阶码用移码计算，尾数用原码加减交替除法计算。</a:t>
            </a:r>
          </a:p>
          <a:p>
            <a:pPr marL="533400" indent="-533400" eaLnBrk="1" hangingPunct="1"/>
            <a:r>
              <a:rPr lang="zh-CN" altLang="en-GB" sz="2400" smtClean="0"/>
              <a:t>按照浮点数的格式分别写出它们的表示形式为： 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 [X]</a:t>
            </a:r>
            <a:r>
              <a:rPr lang="zh-CN" altLang="en-GB" sz="2400" baseline="-25000" smtClean="0"/>
              <a:t>浮</a:t>
            </a:r>
            <a:r>
              <a:rPr lang="zh-CN" altLang="en-GB" sz="2400" smtClean="0"/>
              <a:t> </a:t>
            </a:r>
            <a:r>
              <a:rPr lang="en-GB" altLang="zh-CN" sz="2400" smtClean="0"/>
              <a:t>= 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011   1.00111  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 [Y]</a:t>
            </a:r>
            <a:r>
              <a:rPr lang="zh-CN" altLang="en-GB" sz="2400" baseline="-25000" smtClean="0"/>
              <a:t>浮</a:t>
            </a:r>
            <a:r>
              <a:rPr lang="zh-CN" altLang="en-GB" sz="2400" smtClean="0"/>
              <a:t> </a:t>
            </a:r>
            <a:r>
              <a:rPr lang="en-GB" altLang="zh-CN" sz="2400" smtClean="0"/>
              <a:t>= 0</a:t>
            </a:r>
            <a:r>
              <a:rPr lang="zh-CN" altLang="en-GB" sz="2400" smtClean="0"/>
              <a:t>，</a:t>
            </a:r>
            <a:r>
              <a:rPr lang="en-GB" altLang="zh-CN" sz="2400" smtClean="0"/>
              <a:t>111   0.10011</a:t>
            </a:r>
          </a:p>
          <a:p>
            <a:pPr marL="533400" indent="-533400" eaLnBrk="1" hangingPunct="1">
              <a:buClr>
                <a:srgbClr val="CC0000"/>
              </a:buClr>
              <a:buFont typeface="Wingdings" panose="05000000000000000000" pitchFamily="2" charset="2"/>
              <a:buAutoNum type="arabicPeriod"/>
            </a:pPr>
            <a:r>
              <a:rPr lang="zh-CN" altLang="en-GB" sz="2400" smtClean="0">
                <a:solidFill>
                  <a:srgbClr val="CC0000"/>
                </a:solidFill>
              </a:rPr>
              <a:t>阶码相减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 [EZ]</a:t>
            </a:r>
            <a:r>
              <a:rPr lang="zh-CN" altLang="en-GB" sz="2400" baseline="-25000" smtClean="0"/>
              <a:t>移</a:t>
            </a:r>
            <a:r>
              <a:rPr lang="zh-CN" altLang="en-GB" sz="2400" smtClean="0"/>
              <a:t> </a:t>
            </a:r>
            <a:r>
              <a:rPr lang="en-GB" altLang="zh-CN" sz="2400" smtClean="0"/>
              <a:t>= [EX]</a:t>
            </a:r>
            <a:r>
              <a:rPr lang="zh-CN" altLang="en-GB" sz="2400" baseline="-25000" smtClean="0"/>
              <a:t>移</a:t>
            </a:r>
            <a:r>
              <a:rPr lang="zh-CN" altLang="en-GB" sz="2400" smtClean="0"/>
              <a:t> </a:t>
            </a:r>
            <a:r>
              <a:rPr lang="en-GB" altLang="zh-CN" sz="2400" smtClean="0"/>
              <a:t>+[-EY]</a:t>
            </a:r>
            <a:r>
              <a:rPr lang="zh-CN" altLang="en-GB" sz="2400" baseline="-25000" smtClean="0"/>
              <a:t>补</a:t>
            </a:r>
            <a:r>
              <a:rPr lang="zh-CN" altLang="en-GB" sz="2400" smtClean="0"/>
              <a:t> 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  = 01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011 + 00</a:t>
            </a:r>
            <a:r>
              <a:rPr lang="zh-CN" altLang="en-GB" sz="2400" smtClean="0"/>
              <a:t>，</a:t>
            </a:r>
            <a:r>
              <a:rPr lang="en-GB" altLang="zh-CN" sz="2400" smtClean="0"/>
              <a:t>001 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  = 01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100</a:t>
            </a:r>
            <a:endParaRPr lang="en-US" altLang="zh-CN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67CFCC3-4F90-4E6F-B26E-8D1E23A628F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129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三、浮点除法运算（举例）</a:t>
            </a: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3394075" cy="2784475"/>
          </a:xfrm>
        </p:spPr>
        <p:txBody>
          <a:bodyPr/>
          <a:lstStyle/>
          <a:p>
            <a:pPr marL="533400" indent="-533400" eaLnBrk="1" hangingPunct="1">
              <a:buClr>
                <a:srgbClr val="CC0000"/>
              </a:buClr>
              <a:buFont typeface="Wingdings" panose="05000000000000000000" pitchFamily="2" charset="2"/>
              <a:buAutoNum type="arabicPeriod" startAt="2"/>
            </a:pPr>
            <a:r>
              <a:rPr lang="zh-CN" altLang="en-GB" sz="2400" smtClean="0">
                <a:solidFill>
                  <a:srgbClr val="CC0000"/>
                </a:solidFill>
              </a:rPr>
              <a:t>尾数相除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zh-CN" altLang="en-GB" sz="2400" smtClean="0"/>
              <a:t>   采用原码加减交替法计算</a:t>
            </a:r>
            <a:r>
              <a:rPr lang="en-GB" altLang="zh-CN" sz="2400" smtClean="0"/>
              <a:t>|M</a:t>
            </a:r>
            <a:r>
              <a:rPr lang="en-GB" altLang="zh-CN" sz="2400" baseline="-25000" smtClean="0"/>
              <a:t>X</a:t>
            </a:r>
            <a:r>
              <a:rPr lang="en-GB" altLang="zh-CN" sz="2400" smtClean="0"/>
              <a:t>| ÷|M</a:t>
            </a:r>
            <a:r>
              <a:rPr lang="en-GB" altLang="zh-CN" sz="2400" baseline="-25000" smtClean="0"/>
              <a:t>Y</a:t>
            </a:r>
            <a:r>
              <a:rPr lang="en-GB" altLang="zh-CN" sz="2400" smtClean="0"/>
              <a:t>|</a:t>
            </a:r>
            <a:r>
              <a:rPr lang="zh-CN" altLang="en-GB" sz="2400" smtClean="0"/>
              <a:t>：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 |M</a:t>
            </a:r>
            <a:r>
              <a:rPr lang="en-GB" altLang="zh-CN" sz="2400" baseline="-25000" smtClean="0"/>
              <a:t>X</a:t>
            </a:r>
            <a:r>
              <a:rPr lang="en-GB" altLang="zh-CN" sz="2400" smtClean="0"/>
              <a:t>| = 00.11001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  |M</a:t>
            </a:r>
            <a:r>
              <a:rPr lang="en-GB" altLang="zh-CN" sz="2400" baseline="-25000" smtClean="0"/>
              <a:t>Y</a:t>
            </a:r>
            <a:r>
              <a:rPr lang="en-GB" altLang="zh-CN" sz="2400" smtClean="0"/>
              <a:t>| = 00.10011   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z="2400" smtClean="0"/>
              <a:t> [-|M</a:t>
            </a:r>
            <a:r>
              <a:rPr lang="en-GB" altLang="zh-CN" sz="2400" baseline="-25000" smtClean="0"/>
              <a:t>Y</a:t>
            </a:r>
            <a:r>
              <a:rPr lang="en-GB" altLang="zh-CN" sz="2400" smtClean="0"/>
              <a:t>|]</a:t>
            </a:r>
            <a:r>
              <a:rPr lang="zh-CN" altLang="en-GB" sz="2400" baseline="-25000" smtClean="0"/>
              <a:t>补</a:t>
            </a:r>
            <a:r>
              <a:rPr lang="zh-CN" altLang="en-GB" sz="2400" smtClean="0"/>
              <a:t> </a:t>
            </a:r>
            <a:r>
              <a:rPr lang="en-GB" altLang="zh-CN" sz="2400" smtClean="0"/>
              <a:t>= 11.01101 </a:t>
            </a:r>
            <a:r>
              <a:rPr lang="en-GB" altLang="zh-CN" smtClean="0"/>
              <a:t>  </a:t>
            </a:r>
            <a:endParaRPr lang="en-US" altLang="zh-CN" smtClean="0"/>
          </a:p>
        </p:txBody>
      </p:sp>
      <p:sp>
        <p:nvSpPr>
          <p:cNvPr id="13312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93221" name="Object 5"/>
          <p:cNvGraphicFramePr>
            <a:graphicFrameLocks noChangeAspect="1"/>
          </p:cNvGraphicFramePr>
          <p:nvPr/>
        </p:nvGraphicFramePr>
        <p:xfrm>
          <a:off x="3851275" y="144463"/>
          <a:ext cx="5272088" cy="652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7" name="Visio" r:id="rId3" imgW="2878560" imgH="3560760" progId="Visio.Drawing.11">
                  <p:embed/>
                </p:oleObj>
              </mc:Choice>
              <mc:Fallback>
                <p:oleObj name="Visio" r:id="rId3" imgW="2878560" imgH="356076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144463"/>
                        <a:ext cx="5272088" cy="65246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22" name="Rectangle 6"/>
          <p:cNvSpPr>
            <a:spLocks noChangeArrowheads="1"/>
          </p:cNvSpPr>
          <p:nvPr/>
        </p:nvSpPr>
        <p:spPr bwMode="auto">
          <a:xfrm>
            <a:off x="755650" y="4149725"/>
            <a:ext cx="2590800" cy="8223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|M</a:t>
            </a:r>
            <a:r>
              <a:rPr lang="en-GB" altLang="zh-CN" sz="2400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| =|M</a:t>
            </a:r>
            <a:r>
              <a:rPr lang="en-GB" altLang="zh-CN" sz="2400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| </a:t>
            </a: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÷</a:t>
            </a: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|M</a:t>
            </a:r>
            <a:r>
              <a:rPr lang="en-GB" altLang="zh-CN" sz="2400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|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= 1.01010</a:t>
            </a:r>
            <a:endParaRPr lang="en-US" altLang="zh-CN" sz="240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932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932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52E6551-9807-4B9E-9E4D-5D33664A7AF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常用的判溢方法（补码加减运算）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96975"/>
            <a:ext cx="7632700" cy="20875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33CC"/>
                </a:solidFill>
              </a:rPr>
              <a:t>（</a:t>
            </a:r>
            <a:r>
              <a:rPr lang="en-US" altLang="zh-CN" sz="2400" smtClean="0">
                <a:solidFill>
                  <a:srgbClr val="0033CC"/>
                </a:solidFill>
              </a:rPr>
              <a:t>3</a:t>
            </a:r>
            <a:r>
              <a:rPr lang="zh-CN" altLang="en-US" sz="2400" smtClean="0">
                <a:solidFill>
                  <a:srgbClr val="0033CC"/>
                </a:solidFill>
              </a:rPr>
              <a:t>）双符号位判溢方法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mtClean="0"/>
              <a:t>X</a:t>
            </a:r>
            <a:r>
              <a:rPr lang="zh-CN" altLang="en-US" smtClean="0"/>
              <a:t>和</a:t>
            </a:r>
            <a:r>
              <a:rPr lang="en-US" altLang="zh-CN" smtClean="0"/>
              <a:t>Y</a:t>
            </a:r>
            <a:r>
              <a:rPr lang="zh-CN" altLang="en-US" smtClean="0"/>
              <a:t>采用双符号位补码参加运算，正数的双符号位为</a:t>
            </a:r>
            <a:r>
              <a:rPr lang="en-US" altLang="zh-CN" smtClean="0"/>
              <a:t>00</a:t>
            </a:r>
            <a:r>
              <a:rPr lang="zh-CN" altLang="en-US" smtClean="0"/>
              <a:t>，负数的双符号位为</a:t>
            </a:r>
            <a:r>
              <a:rPr lang="en-US" altLang="zh-CN" smtClean="0"/>
              <a:t>11</a:t>
            </a:r>
            <a:r>
              <a:rPr lang="zh-CN" altLang="en-US" smtClean="0"/>
              <a:t>；当</a:t>
            </a:r>
            <a:r>
              <a:rPr lang="zh-CN" altLang="en-US" smtClean="0">
                <a:solidFill>
                  <a:srgbClr val="CC0000"/>
                </a:solidFill>
              </a:rPr>
              <a:t>运算结果的两位符号</a:t>
            </a:r>
            <a:r>
              <a:rPr lang="en-US" altLang="zh-CN" smtClean="0">
                <a:solidFill>
                  <a:srgbClr val="CC0000"/>
                </a:solidFill>
              </a:rPr>
              <a:t>S</a:t>
            </a:r>
            <a:r>
              <a:rPr lang="en-US" altLang="zh-CN" baseline="-25000" smtClean="0">
                <a:solidFill>
                  <a:srgbClr val="CC0000"/>
                </a:solidFill>
              </a:rPr>
              <a:t>f1</a:t>
            </a:r>
            <a:r>
              <a:rPr lang="en-US" altLang="zh-CN" smtClean="0">
                <a:solidFill>
                  <a:srgbClr val="CC0000"/>
                </a:solidFill>
              </a:rPr>
              <a:t> S</a:t>
            </a:r>
            <a:r>
              <a:rPr lang="en-US" altLang="zh-CN" baseline="-25000" smtClean="0">
                <a:solidFill>
                  <a:srgbClr val="CC0000"/>
                </a:solidFill>
              </a:rPr>
              <a:t>f2</a:t>
            </a:r>
            <a:r>
              <a:rPr lang="zh-CN" altLang="en-US" smtClean="0">
                <a:solidFill>
                  <a:srgbClr val="CC0000"/>
                </a:solidFill>
              </a:rPr>
              <a:t>不同时</a:t>
            </a:r>
            <a:r>
              <a:rPr lang="zh-CN" altLang="en-US" smtClean="0"/>
              <a:t>（</a:t>
            </a:r>
            <a:r>
              <a:rPr lang="en-US" altLang="zh-CN" smtClean="0"/>
              <a:t>01</a:t>
            </a:r>
            <a:r>
              <a:rPr lang="zh-CN" altLang="en-US" smtClean="0"/>
              <a:t>或</a:t>
            </a:r>
            <a:r>
              <a:rPr lang="en-US" altLang="zh-CN" smtClean="0"/>
              <a:t>10</a:t>
            </a:r>
            <a:r>
              <a:rPr lang="zh-CN" altLang="en-US" smtClean="0"/>
              <a:t>），发生溢出。 </a:t>
            </a:r>
          </a:p>
        </p:txBody>
      </p:sp>
      <p:sp>
        <p:nvSpPr>
          <p:cNvPr id="334852" name="Rectangle 4"/>
          <p:cNvSpPr>
            <a:spLocks noChangeArrowheads="1"/>
          </p:cNvSpPr>
          <p:nvPr/>
        </p:nvSpPr>
        <p:spPr bwMode="auto">
          <a:xfrm>
            <a:off x="1258888" y="4652963"/>
            <a:ext cx="6985000" cy="116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rgbClr val="008000"/>
                </a:solidFill>
              </a:rPr>
              <a:t>V</a:t>
            </a:r>
            <a:r>
              <a:rPr lang="zh-CN" altLang="en-US" sz="2400" dirty="0">
                <a:solidFill>
                  <a:srgbClr val="008000"/>
                </a:solidFill>
              </a:rPr>
              <a:t>＝ </a:t>
            </a:r>
            <a:r>
              <a:rPr lang="en-US" altLang="zh-CN" sz="2400" dirty="0">
                <a:solidFill>
                  <a:srgbClr val="008000"/>
                </a:solidFill>
              </a:rPr>
              <a:t>S</a:t>
            </a:r>
            <a:r>
              <a:rPr lang="en-US" altLang="zh-CN" sz="2400" baseline="-25000" dirty="0">
                <a:solidFill>
                  <a:srgbClr val="008000"/>
                </a:solidFill>
              </a:rPr>
              <a:t>f1</a:t>
            </a:r>
            <a:r>
              <a:rPr lang="en-US" altLang="zh-CN" sz="2400" dirty="0">
                <a:solidFill>
                  <a:srgbClr val="008000"/>
                </a:solidFill>
              </a:rPr>
              <a:t> ⊕ </a:t>
            </a:r>
            <a:r>
              <a:rPr lang="en-US" altLang="zh-CN" sz="2400" dirty="0" smtClean="0">
                <a:solidFill>
                  <a:srgbClr val="008000"/>
                </a:solidFill>
              </a:rPr>
              <a:t>S</a:t>
            </a:r>
            <a:r>
              <a:rPr lang="en-US" altLang="zh-CN" sz="2400" baseline="-25000" dirty="0" smtClean="0">
                <a:solidFill>
                  <a:srgbClr val="008000"/>
                </a:solidFill>
              </a:rPr>
              <a:t>f2       </a:t>
            </a:r>
            <a:r>
              <a:rPr lang="en-US" altLang="zh-CN" sz="2400" dirty="0" smtClean="0">
                <a:solidFill>
                  <a:srgbClr val="008000"/>
                </a:solidFill>
              </a:rPr>
              <a:t>=     </a:t>
            </a:r>
            <a:r>
              <a:rPr lang="en-US" altLang="zh-CN" sz="2400" dirty="0" err="1" smtClean="0">
                <a:solidFill>
                  <a:srgbClr val="008000"/>
                </a:solidFill>
              </a:rPr>
              <a:t>X</a:t>
            </a:r>
            <a:r>
              <a:rPr lang="en-US" altLang="zh-CN" sz="2400" baseline="-25000" dirty="0" err="1" smtClean="0">
                <a:solidFill>
                  <a:srgbClr val="008000"/>
                </a:solidFill>
              </a:rPr>
              <a:t>f</a:t>
            </a:r>
            <a:r>
              <a:rPr lang="en-US" altLang="zh-CN" sz="2400" dirty="0" smtClean="0">
                <a:solidFill>
                  <a:srgbClr val="008000"/>
                </a:solidFill>
              </a:rPr>
              <a:t> </a:t>
            </a:r>
            <a:r>
              <a:rPr lang="en-US" altLang="zh-CN" sz="2400" dirty="0">
                <a:solidFill>
                  <a:srgbClr val="008000"/>
                </a:solidFill>
              </a:rPr>
              <a:t>⊕</a:t>
            </a:r>
            <a:r>
              <a:rPr lang="en-US" altLang="zh-CN" sz="2400" dirty="0" err="1">
                <a:solidFill>
                  <a:srgbClr val="008000"/>
                </a:solidFill>
              </a:rPr>
              <a:t>Y</a:t>
            </a:r>
            <a:r>
              <a:rPr lang="en-US" altLang="zh-CN" sz="2400" baseline="-25000" dirty="0" err="1">
                <a:solidFill>
                  <a:srgbClr val="008000"/>
                </a:solidFill>
              </a:rPr>
              <a:t>f</a:t>
            </a:r>
            <a:r>
              <a:rPr lang="en-US" altLang="zh-CN" sz="2400" baseline="-25000" dirty="0">
                <a:solidFill>
                  <a:srgbClr val="008000"/>
                </a:solidFill>
              </a:rPr>
              <a:t> </a:t>
            </a:r>
            <a:r>
              <a:rPr lang="en-US" altLang="zh-CN" sz="2400" dirty="0">
                <a:solidFill>
                  <a:srgbClr val="008000"/>
                </a:solidFill>
              </a:rPr>
              <a:t>⊕</a:t>
            </a:r>
            <a:r>
              <a:rPr lang="en-US" altLang="zh-CN" sz="2400" dirty="0" err="1">
                <a:solidFill>
                  <a:srgbClr val="008000"/>
                </a:solidFill>
              </a:rPr>
              <a:t>C</a:t>
            </a:r>
            <a:r>
              <a:rPr lang="en-US" altLang="zh-CN" sz="2400" baseline="-25000" dirty="0" err="1">
                <a:solidFill>
                  <a:srgbClr val="008000"/>
                </a:solidFill>
              </a:rPr>
              <a:t>f</a:t>
            </a:r>
            <a:r>
              <a:rPr lang="en-US" altLang="zh-CN" sz="2400" dirty="0">
                <a:solidFill>
                  <a:srgbClr val="008000"/>
                </a:solidFill>
              </a:rPr>
              <a:t>⊕ </a:t>
            </a:r>
            <a:r>
              <a:rPr lang="en-US" altLang="zh-CN" sz="2400" dirty="0" err="1">
                <a:solidFill>
                  <a:srgbClr val="008000"/>
                </a:solidFill>
              </a:rPr>
              <a:t>S</a:t>
            </a:r>
            <a:r>
              <a:rPr lang="en-US" altLang="zh-CN" sz="2400" baseline="-25000" dirty="0" err="1">
                <a:solidFill>
                  <a:srgbClr val="008000"/>
                </a:solidFill>
              </a:rPr>
              <a:t>f</a:t>
            </a:r>
            <a:r>
              <a:rPr lang="en-US" altLang="zh-CN" sz="2400" baseline="-25000" dirty="0"/>
              <a:t> </a:t>
            </a:r>
            <a:endParaRPr lang="en-US" altLang="zh-CN" sz="2400" baseline="-25000" dirty="0">
              <a:solidFill>
                <a:srgbClr val="008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400" dirty="0"/>
              <a:t>S</a:t>
            </a:r>
            <a:r>
              <a:rPr lang="en-US" altLang="zh-CN" sz="2400" baseline="-25000" dirty="0"/>
              <a:t>f1</a:t>
            </a:r>
            <a:r>
              <a:rPr lang="en-US" altLang="zh-CN" sz="2400" dirty="0"/>
              <a:t> S</a:t>
            </a:r>
            <a:r>
              <a:rPr lang="en-US" altLang="zh-CN" sz="2400" baseline="-25000" dirty="0"/>
              <a:t>f2</a:t>
            </a:r>
            <a:r>
              <a:rPr lang="en-US" altLang="zh-CN" sz="2400" dirty="0"/>
              <a:t>=01</a:t>
            </a:r>
            <a:r>
              <a:rPr lang="zh-CN" altLang="en-US" sz="2400" dirty="0"/>
              <a:t>，则正溢出；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f1</a:t>
            </a:r>
            <a:r>
              <a:rPr lang="en-US" altLang="zh-CN" sz="2400" dirty="0"/>
              <a:t> S</a:t>
            </a:r>
            <a:r>
              <a:rPr lang="en-US" altLang="zh-CN" sz="2400" baseline="-25000" dirty="0"/>
              <a:t>f2</a:t>
            </a:r>
            <a:r>
              <a:rPr lang="en-US" altLang="zh-CN" sz="2400" dirty="0"/>
              <a:t>=10</a:t>
            </a:r>
            <a:r>
              <a:rPr lang="zh-CN" altLang="en-US" sz="2400" dirty="0"/>
              <a:t>，则负溢出。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0" y="31051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48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730115"/>
              </p:ext>
            </p:extLst>
          </p:nvPr>
        </p:nvGraphicFramePr>
        <p:xfrm>
          <a:off x="755576" y="3212976"/>
          <a:ext cx="3095625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Visio" r:id="rId3" imgW="1383945" imgH="598752" progId="Visio.Drawing.11">
                  <p:embed/>
                </p:oleObj>
              </mc:Choice>
              <mc:Fallback>
                <p:oleObj name="Visio" r:id="rId3" imgW="1383945" imgH="598752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212976"/>
                        <a:ext cx="3095625" cy="133985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992279"/>
              </p:ext>
            </p:extLst>
          </p:nvPr>
        </p:nvGraphicFramePr>
        <p:xfrm>
          <a:off x="4739309" y="3241278"/>
          <a:ext cx="3095625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Visio" r:id="rId5" imgW="1383945" imgH="598752" progId="Visio.Drawing.11">
                  <p:embed/>
                </p:oleObj>
              </mc:Choice>
              <mc:Fallback>
                <p:oleObj name="Visio" r:id="rId5" imgW="1383945" imgH="59875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9309" y="3241278"/>
                        <a:ext cx="3095625" cy="133985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348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348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E84273E-3D78-40E7-94CF-F79E37DC0B9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130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4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三、浮点除法运算（举例）</a:t>
            </a:r>
          </a:p>
        </p:txBody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052513"/>
            <a:ext cx="7488238" cy="4752975"/>
          </a:xfrm>
        </p:spPr>
        <p:txBody>
          <a:bodyPr/>
          <a:lstStyle/>
          <a:p>
            <a:pPr marL="533400" indent="-533400" eaLnBrk="1" hangingPunct="1">
              <a:buClr>
                <a:srgbClr val="CC0000"/>
              </a:buClr>
              <a:buFont typeface="Wingdings" panose="05000000000000000000" pitchFamily="2" charset="2"/>
              <a:buAutoNum type="arabicPeriod" startAt="3"/>
            </a:pPr>
            <a:r>
              <a:rPr lang="zh-CN" altLang="en-GB" smtClean="0">
                <a:solidFill>
                  <a:srgbClr val="CC0000"/>
                </a:solidFill>
              </a:rPr>
              <a:t>结果规格化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zh-CN" altLang="en-GB" smtClean="0"/>
              <a:t>   由于</a:t>
            </a:r>
            <a:r>
              <a:rPr lang="en-GB" altLang="zh-CN" smtClean="0"/>
              <a:t>|M</a:t>
            </a:r>
            <a:r>
              <a:rPr lang="en-GB" altLang="zh-CN" baseline="-25000" smtClean="0"/>
              <a:t>X</a:t>
            </a:r>
            <a:r>
              <a:rPr lang="en-GB" altLang="zh-CN" smtClean="0"/>
              <a:t>| &gt;|M</a:t>
            </a:r>
            <a:r>
              <a:rPr lang="en-GB" altLang="zh-CN" baseline="-25000" smtClean="0"/>
              <a:t>Y</a:t>
            </a:r>
            <a:r>
              <a:rPr lang="en-GB" altLang="zh-CN" smtClean="0"/>
              <a:t>|</a:t>
            </a:r>
            <a:r>
              <a:rPr lang="zh-CN" altLang="en-GB" smtClean="0"/>
              <a:t>，所以</a:t>
            </a:r>
            <a:r>
              <a:rPr lang="en-GB" altLang="zh-CN" smtClean="0"/>
              <a:t>|M</a:t>
            </a:r>
            <a:r>
              <a:rPr lang="en-GB" altLang="zh-CN" baseline="-25000" smtClean="0"/>
              <a:t>Z</a:t>
            </a:r>
            <a:r>
              <a:rPr lang="en-GB" altLang="zh-CN" smtClean="0"/>
              <a:t>|&gt;1</a:t>
            </a:r>
            <a:r>
              <a:rPr lang="zh-CN" altLang="en-GB" smtClean="0"/>
              <a:t>，必须右规一位，得</a:t>
            </a:r>
            <a:r>
              <a:rPr lang="en-GB" altLang="zh-CN" smtClean="0"/>
              <a:t>|M</a:t>
            </a:r>
            <a:r>
              <a:rPr lang="en-GB" altLang="zh-CN" baseline="-25000" smtClean="0"/>
              <a:t>Z</a:t>
            </a:r>
            <a:r>
              <a:rPr lang="en-GB" altLang="zh-CN" smtClean="0"/>
              <a:t>| = 0.10101  0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mtClean="0"/>
              <a:t>   E</a:t>
            </a:r>
            <a:r>
              <a:rPr lang="en-GB" altLang="zh-CN" baseline="-25000" smtClean="0"/>
              <a:t>Z</a:t>
            </a:r>
            <a:r>
              <a:rPr lang="zh-CN" altLang="en-GB" smtClean="0"/>
              <a:t>加</a:t>
            </a:r>
            <a:r>
              <a:rPr lang="en-GB" altLang="zh-CN" smtClean="0"/>
              <a:t>1</a:t>
            </a:r>
            <a:r>
              <a:rPr lang="zh-CN" altLang="en-GB" smtClean="0"/>
              <a:t>得：</a:t>
            </a:r>
            <a:r>
              <a:rPr lang="en-GB" altLang="zh-CN" smtClean="0"/>
              <a:t>[E</a:t>
            </a:r>
            <a:r>
              <a:rPr lang="en-GB" altLang="zh-CN" baseline="-25000" smtClean="0"/>
              <a:t>Z</a:t>
            </a:r>
            <a:r>
              <a:rPr lang="en-GB" altLang="zh-CN" smtClean="0"/>
              <a:t>]</a:t>
            </a:r>
            <a:r>
              <a:rPr lang="zh-CN" altLang="en-GB" baseline="-25000" smtClean="0"/>
              <a:t>移</a:t>
            </a:r>
            <a:r>
              <a:rPr lang="zh-CN" altLang="en-GB" smtClean="0"/>
              <a:t> </a:t>
            </a:r>
            <a:r>
              <a:rPr lang="en-GB" altLang="zh-CN" smtClean="0"/>
              <a:t>= 01</a:t>
            </a:r>
            <a:r>
              <a:rPr lang="zh-CN" altLang="en-GB" smtClean="0"/>
              <a:t>，</a:t>
            </a:r>
            <a:r>
              <a:rPr lang="en-GB" altLang="zh-CN" smtClean="0"/>
              <a:t>100 + 00</a:t>
            </a:r>
            <a:r>
              <a:rPr lang="zh-CN" altLang="en-GB" smtClean="0"/>
              <a:t>，</a:t>
            </a:r>
            <a:r>
              <a:rPr lang="en-GB" altLang="zh-CN" smtClean="0"/>
              <a:t>001 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mtClean="0"/>
              <a:t>                  = 01</a:t>
            </a:r>
            <a:r>
              <a:rPr lang="zh-CN" altLang="en-GB" smtClean="0"/>
              <a:t>，</a:t>
            </a:r>
            <a:r>
              <a:rPr lang="en-GB" altLang="zh-CN" smtClean="0"/>
              <a:t>101</a:t>
            </a:r>
          </a:p>
          <a:p>
            <a:pPr marL="533400" indent="-533400" eaLnBrk="1" hangingPunct="1">
              <a:buClr>
                <a:srgbClr val="CC0000"/>
              </a:buClr>
              <a:buFont typeface="Wingdings" panose="05000000000000000000" pitchFamily="2" charset="2"/>
              <a:buAutoNum type="arabicPeriod" startAt="4"/>
            </a:pPr>
            <a:r>
              <a:rPr lang="zh-CN" altLang="en-GB" smtClean="0">
                <a:solidFill>
                  <a:srgbClr val="CC0000"/>
                </a:solidFill>
              </a:rPr>
              <a:t>舍入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zh-CN" altLang="en-GB" smtClean="0"/>
              <a:t>  对</a:t>
            </a:r>
            <a:r>
              <a:rPr lang="en-GB" altLang="zh-CN" smtClean="0"/>
              <a:t>|M</a:t>
            </a:r>
            <a:r>
              <a:rPr lang="en-GB" altLang="zh-CN" baseline="-25000" smtClean="0"/>
              <a:t>Z</a:t>
            </a:r>
            <a:r>
              <a:rPr lang="en-GB" altLang="zh-CN" smtClean="0"/>
              <a:t>|</a:t>
            </a:r>
            <a:r>
              <a:rPr lang="zh-CN" altLang="en-GB" smtClean="0"/>
              <a:t>进行</a:t>
            </a:r>
            <a:r>
              <a:rPr lang="en-GB" altLang="zh-CN" smtClean="0"/>
              <a:t>0</a:t>
            </a:r>
            <a:r>
              <a:rPr lang="zh-CN" altLang="en-GB" smtClean="0"/>
              <a:t>舍</a:t>
            </a:r>
            <a:r>
              <a:rPr lang="en-GB" altLang="zh-CN" smtClean="0"/>
              <a:t>1</a:t>
            </a:r>
            <a:r>
              <a:rPr lang="zh-CN" altLang="en-GB" smtClean="0"/>
              <a:t>入，得</a:t>
            </a:r>
            <a:r>
              <a:rPr lang="en-GB" altLang="zh-CN" smtClean="0"/>
              <a:t>|M</a:t>
            </a:r>
            <a:r>
              <a:rPr lang="en-GB" altLang="zh-CN" baseline="-25000" smtClean="0"/>
              <a:t>Z</a:t>
            </a:r>
            <a:r>
              <a:rPr lang="en-GB" altLang="zh-CN" smtClean="0"/>
              <a:t>| = 0.10101  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GB" altLang="zh-CN" smtClean="0"/>
              <a:t>  [M</a:t>
            </a:r>
            <a:r>
              <a:rPr lang="en-GB" altLang="zh-CN" baseline="-25000" smtClean="0"/>
              <a:t>Z</a:t>
            </a:r>
            <a:r>
              <a:rPr lang="en-GB" altLang="zh-CN" smtClean="0"/>
              <a:t>]</a:t>
            </a:r>
            <a:r>
              <a:rPr lang="zh-CN" altLang="en-GB" baseline="-25000" smtClean="0"/>
              <a:t>原</a:t>
            </a:r>
            <a:r>
              <a:rPr lang="zh-CN" altLang="en-GB" smtClean="0"/>
              <a:t> </a:t>
            </a:r>
            <a:r>
              <a:rPr lang="en-GB" altLang="zh-CN" smtClean="0"/>
              <a:t>= 1.10101  [M</a:t>
            </a:r>
            <a:r>
              <a:rPr lang="en-GB" altLang="zh-CN" baseline="-25000" smtClean="0"/>
              <a:t>Z</a:t>
            </a:r>
            <a:r>
              <a:rPr lang="en-GB" altLang="zh-CN" smtClean="0"/>
              <a:t>]</a:t>
            </a:r>
            <a:r>
              <a:rPr lang="zh-CN" altLang="en-GB" baseline="-25000" smtClean="0"/>
              <a:t>补</a:t>
            </a:r>
            <a:r>
              <a:rPr lang="zh-CN" altLang="en-GB" smtClean="0"/>
              <a:t> </a:t>
            </a:r>
            <a:r>
              <a:rPr lang="en-GB" altLang="zh-CN" smtClean="0"/>
              <a:t>= 1.01011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zh-CN" altLang="en-GB" smtClean="0"/>
              <a:t>  最后：</a:t>
            </a:r>
            <a:r>
              <a:rPr lang="en-GB" altLang="zh-CN" smtClean="0"/>
              <a:t>[Z]</a:t>
            </a:r>
            <a:r>
              <a:rPr lang="zh-CN" altLang="en-GB" baseline="-25000" smtClean="0"/>
              <a:t>浮</a:t>
            </a:r>
            <a:r>
              <a:rPr lang="zh-CN" altLang="en-GB" smtClean="0"/>
              <a:t> </a:t>
            </a:r>
            <a:r>
              <a:rPr lang="en-GB" altLang="zh-CN" smtClean="0"/>
              <a:t>= 1</a:t>
            </a:r>
            <a:r>
              <a:rPr lang="zh-CN" altLang="en-GB" smtClean="0"/>
              <a:t>，</a:t>
            </a:r>
            <a:r>
              <a:rPr lang="en-GB" altLang="zh-CN" smtClean="0"/>
              <a:t>101   1.01011</a:t>
            </a:r>
            <a:endParaRPr lang="en-US" altLang="zh-CN" smtClean="0"/>
          </a:p>
        </p:txBody>
      </p:sp>
      <p:pic>
        <p:nvPicPr>
          <p:cNvPr id="394244" name="Picture 4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942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088A6AB-C5C8-45FF-A1CF-CDC38F8BD72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131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四、浮点运算器</a:t>
            </a:r>
          </a:p>
        </p:txBody>
      </p:sp>
      <p:graphicFrame>
        <p:nvGraphicFramePr>
          <p:cNvPr id="135172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95288" y="1052513"/>
          <a:ext cx="8275637" cy="476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3" name="Visio" r:id="rId3" imgW="9134559" imgH="5248343" progId="Visio.Drawing.11">
                  <p:embed/>
                </p:oleObj>
              </mc:Choice>
              <mc:Fallback>
                <p:oleObj name="Visio" r:id="rId3" imgW="9134559" imgH="5248343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052513"/>
                        <a:ext cx="8275637" cy="476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3" name="Rectangle 4"/>
          <p:cNvSpPr>
            <a:spLocks noChangeArrowheads="1"/>
          </p:cNvSpPr>
          <p:nvPr/>
        </p:nvSpPr>
        <p:spPr bwMode="auto">
          <a:xfrm>
            <a:off x="0" y="1747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B4AB9DA-D703-4663-AFE4-D5525B0E8D5A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132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四、浮点运算器</a:t>
            </a: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643813" cy="516096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smtClean="0"/>
              <a:t>浮点运算复杂程度远远大于定点运算。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smtClean="0"/>
              <a:t>根据性能要求和需要来确定是否设置浮点运算器。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smtClean="0"/>
              <a:t>在</a:t>
            </a:r>
            <a:r>
              <a:rPr lang="zh-CN" altLang="en-US" sz="2400" smtClean="0">
                <a:solidFill>
                  <a:srgbClr val="CC0000"/>
                </a:solidFill>
              </a:rPr>
              <a:t>没有浮点运算器</a:t>
            </a:r>
            <a:r>
              <a:rPr lang="zh-CN" altLang="en-US" sz="2400" smtClean="0"/>
              <a:t>的机器中，基于一定的定点运算部件，可以按照上述浮点运算的算法</a:t>
            </a:r>
            <a:r>
              <a:rPr lang="zh-CN" altLang="en-US" sz="2400" smtClean="0">
                <a:solidFill>
                  <a:srgbClr val="CC0000"/>
                </a:solidFill>
              </a:rPr>
              <a:t>用软件来实现</a:t>
            </a:r>
            <a:r>
              <a:rPr lang="zh-CN" altLang="en-US" sz="2400" smtClean="0"/>
              <a:t>。这种方法速度较慢。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smtClean="0"/>
              <a:t>浮点运算器</a:t>
            </a:r>
            <a:r>
              <a:rPr lang="zh-CN" altLang="en-US" sz="2400" smtClean="0">
                <a:solidFill>
                  <a:srgbClr val="CC0000"/>
                </a:solidFill>
              </a:rPr>
              <a:t>由两个松散连接的定点运算部件组成</a:t>
            </a:r>
            <a:r>
              <a:rPr lang="zh-CN" altLang="en-US" sz="2400" smtClean="0"/>
              <a:t>：</a:t>
            </a:r>
            <a:r>
              <a:rPr lang="zh-CN" altLang="en-US" sz="2400" smtClean="0">
                <a:solidFill>
                  <a:srgbClr val="CC0000"/>
                </a:solidFill>
              </a:rPr>
              <a:t>阶码运算部件和尾数运算部件</a:t>
            </a:r>
            <a:r>
              <a:rPr lang="zh-CN" altLang="en-US" sz="2400" smtClean="0"/>
              <a:t>。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mtClean="0"/>
              <a:t>阶码运算部件要求具有加减运算和</a:t>
            </a:r>
            <a:r>
              <a:rPr lang="en-US" altLang="zh-CN" smtClean="0"/>
              <a:t>+1</a:t>
            </a:r>
            <a:r>
              <a:rPr lang="zh-CN" altLang="en-US" smtClean="0"/>
              <a:t>、</a:t>
            </a:r>
            <a:r>
              <a:rPr lang="en-US" altLang="zh-CN" smtClean="0"/>
              <a:t>-1</a:t>
            </a:r>
            <a:r>
              <a:rPr lang="zh-CN" altLang="en-US" smtClean="0"/>
              <a:t>的功能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mtClean="0"/>
              <a:t>尾数运算部件要求具有加减乘除四则运算和移位的功能。 </a:t>
            </a:r>
          </a:p>
        </p:txBody>
      </p:sp>
      <p:pic>
        <p:nvPicPr>
          <p:cNvPr id="396292" name="Picture 4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962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2AD63A4-A1BD-41AD-A52F-35B422B55949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133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7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4.6  </a:t>
            </a:r>
            <a:r>
              <a:rPr lang="zh-CN" altLang="en-US" smtClean="0"/>
              <a:t>浮点运算器举例</a:t>
            </a:r>
          </a:p>
        </p:txBody>
      </p:sp>
      <p:sp>
        <p:nvSpPr>
          <p:cNvPr id="397315" name="AutoShape 3"/>
          <p:cNvSpPr>
            <a:spLocks noChangeArrowheads="1"/>
          </p:cNvSpPr>
          <p:nvPr/>
        </p:nvSpPr>
        <p:spPr bwMode="gray">
          <a:xfrm>
            <a:off x="1979613" y="162877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37221" name="Text Box 4"/>
          <p:cNvSpPr txBox="1">
            <a:spLocks noChangeArrowheads="1"/>
          </p:cNvSpPr>
          <p:nvPr/>
        </p:nvSpPr>
        <p:spPr bwMode="gray">
          <a:xfrm>
            <a:off x="2228850" y="1693863"/>
            <a:ext cx="392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  </a:t>
            </a:r>
            <a:r>
              <a:rPr lang="en-GB" altLang="zh-CN" sz="2400">
                <a:hlinkClick r:id="rId2" action="ppaction://hlinksldjump"/>
              </a:rPr>
              <a:t>80X87</a:t>
            </a:r>
            <a:r>
              <a:rPr lang="zh-CN" altLang="en-GB" sz="2400">
                <a:hlinkClick r:id="rId2" action="ppaction://hlinksldjump"/>
              </a:rPr>
              <a:t>算术协处理器</a:t>
            </a:r>
            <a:endParaRPr lang="zh-CN" altLang="en-US" sz="2400"/>
          </a:p>
        </p:txBody>
      </p:sp>
      <p:sp>
        <p:nvSpPr>
          <p:cNvPr id="397317" name="AutoShape 5"/>
          <p:cNvSpPr>
            <a:spLocks noChangeArrowheads="1"/>
          </p:cNvSpPr>
          <p:nvPr/>
        </p:nvSpPr>
        <p:spPr bwMode="gray">
          <a:xfrm>
            <a:off x="2000250" y="279082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37223" name="Text Box 6"/>
          <p:cNvSpPr txBox="1">
            <a:spLocks noChangeArrowheads="1"/>
          </p:cNvSpPr>
          <p:nvPr/>
        </p:nvSpPr>
        <p:spPr bwMode="gray">
          <a:xfrm>
            <a:off x="2228850" y="2846388"/>
            <a:ext cx="392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3" action="ppaction://hlinksldjump"/>
              </a:rPr>
              <a:t>浮点运算流水线</a:t>
            </a:r>
            <a:endParaRPr lang="zh-CN" altLang="en-US" sz="2400"/>
          </a:p>
        </p:txBody>
      </p:sp>
      <p:sp>
        <p:nvSpPr>
          <p:cNvPr id="137224" name="AutoShape 7"/>
          <p:cNvSpPr>
            <a:spLocks noChangeArrowheads="1"/>
          </p:cNvSpPr>
          <p:nvPr/>
        </p:nvSpPr>
        <p:spPr bwMode="gray">
          <a:xfrm>
            <a:off x="1619250" y="1519238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7225" name="Text Box 8"/>
          <p:cNvSpPr txBox="1">
            <a:spLocks noChangeArrowheads="1"/>
          </p:cNvSpPr>
          <p:nvPr/>
        </p:nvSpPr>
        <p:spPr bwMode="gray">
          <a:xfrm>
            <a:off x="1706563" y="1598613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一</a:t>
            </a:r>
          </a:p>
        </p:txBody>
      </p:sp>
      <p:sp>
        <p:nvSpPr>
          <p:cNvPr id="137226" name="AutoShape 9"/>
          <p:cNvSpPr>
            <a:spLocks noChangeArrowheads="1"/>
          </p:cNvSpPr>
          <p:nvPr/>
        </p:nvSpPr>
        <p:spPr bwMode="gray">
          <a:xfrm>
            <a:off x="1619250" y="2671763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7227" name="Text Box 10"/>
          <p:cNvSpPr txBox="1">
            <a:spLocks noChangeArrowheads="1"/>
          </p:cNvSpPr>
          <p:nvPr/>
        </p:nvSpPr>
        <p:spPr bwMode="gray">
          <a:xfrm>
            <a:off x="1706563" y="27511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二</a:t>
            </a:r>
          </a:p>
        </p:txBody>
      </p:sp>
      <p:pic>
        <p:nvPicPr>
          <p:cNvPr id="397323" name="Picture 11" descr="back11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973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4E55824-AB6B-4616-B106-99A4F293FBC3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134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 </a:t>
            </a:r>
            <a:r>
              <a:rPr lang="en-GB" altLang="zh-CN" smtClean="0"/>
              <a:t>80X87</a:t>
            </a:r>
            <a:r>
              <a:rPr lang="zh-CN" altLang="en-GB" smtClean="0"/>
              <a:t>算术协处理器</a:t>
            </a:r>
            <a:endParaRPr lang="zh-CN" altLang="en-US" smtClean="0"/>
          </a:p>
        </p:txBody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076325"/>
            <a:ext cx="7272337" cy="3937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smtClean="0"/>
              <a:t>算术协处理器是一个特殊用途的微处理器，专门是为有效地执行算术或超越函数的运算而设计的。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smtClean="0"/>
              <a:t>微处理器截取和执行常规指令系统中的指令，而协处理器只截取和执行协处理器指令。协处理器指令实际上是</a:t>
            </a:r>
            <a:r>
              <a:rPr lang="zh-CN" altLang="en-US" sz="2400" smtClean="0">
                <a:solidFill>
                  <a:srgbClr val="CC0000"/>
                </a:solidFill>
              </a:rPr>
              <a:t>换码（</a:t>
            </a:r>
            <a:r>
              <a:rPr lang="en-US" altLang="zh-CN" sz="2400" smtClean="0">
                <a:solidFill>
                  <a:srgbClr val="CC0000"/>
                </a:solidFill>
              </a:rPr>
              <a:t>ESC</a:t>
            </a:r>
            <a:r>
              <a:rPr lang="zh-CN" altLang="en-US" sz="2400" smtClean="0">
                <a:solidFill>
                  <a:srgbClr val="CC0000"/>
                </a:solidFill>
              </a:rPr>
              <a:t>）指令</a:t>
            </a:r>
            <a:r>
              <a:rPr lang="zh-CN" altLang="en-US" sz="2400" smtClean="0"/>
              <a:t>，微处理器使用这些指令为协处理器产生一个内存地址，使得协处理器可以执行协处理器指令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871DFB5-5CDF-4FBB-AEAD-38CC5EE2926A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135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9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80387</a:t>
            </a:r>
            <a:r>
              <a:rPr lang="zh-CN" altLang="en-US" smtClean="0"/>
              <a:t>的主要性能和结构</a:t>
            </a:r>
          </a:p>
        </p:txBody>
      </p:sp>
      <p:sp>
        <p:nvSpPr>
          <p:cNvPr id="139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76325"/>
            <a:ext cx="7715250" cy="4152900"/>
          </a:xfrm>
        </p:spPr>
        <p:txBody>
          <a:bodyPr/>
          <a:lstStyle/>
          <a:p>
            <a:pPr marL="914400" lvl="1" indent="-457200" eaLnBrk="1" hangingPunct="1">
              <a:buClr>
                <a:srgbClr val="CC0000"/>
              </a:buClr>
              <a:buFont typeface="Wingdings" panose="05000000000000000000" pitchFamily="2" charset="2"/>
              <a:buAutoNum type="arabicPeriod"/>
            </a:pPr>
            <a:r>
              <a:rPr lang="en-US" altLang="zh-CN" sz="2800" smtClean="0">
                <a:solidFill>
                  <a:srgbClr val="CC0000"/>
                </a:solidFill>
              </a:rPr>
              <a:t>80387</a:t>
            </a:r>
            <a:r>
              <a:rPr lang="zh-CN" altLang="en-US" sz="2800" smtClean="0">
                <a:solidFill>
                  <a:srgbClr val="CC0000"/>
                </a:solidFill>
              </a:rPr>
              <a:t>的性能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circleNumDbPlain"/>
            </a:pPr>
            <a:r>
              <a:rPr lang="zh-CN" altLang="en-US" smtClean="0"/>
              <a:t>可与配套的</a:t>
            </a:r>
            <a:r>
              <a:rPr lang="en-US" altLang="zh-CN" smtClean="0"/>
              <a:t>CPU</a:t>
            </a:r>
            <a:r>
              <a:rPr lang="zh-CN" altLang="en-US" smtClean="0"/>
              <a:t>芯片异步并行工作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circleNumDbPlain"/>
            </a:pPr>
            <a:r>
              <a:rPr lang="zh-CN" altLang="en-US" smtClean="0"/>
              <a:t>支持多种数据类型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circleNumDbPlain"/>
            </a:pPr>
            <a:r>
              <a:rPr lang="zh-CN" altLang="en-US" smtClean="0"/>
              <a:t>具有高性能的</a:t>
            </a:r>
            <a:r>
              <a:rPr lang="en-US" altLang="zh-CN" smtClean="0"/>
              <a:t>80</a:t>
            </a:r>
            <a:r>
              <a:rPr lang="zh-CN" altLang="en-US" smtClean="0"/>
              <a:t>位字长的体系结构 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circleNumDbPlain"/>
            </a:pPr>
            <a:r>
              <a:rPr lang="zh-CN" altLang="en-US" smtClean="0"/>
              <a:t>具有出色的内部出错管理功能，能检测出</a:t>
            </a:r>
            <a:r>
              <a:rPr lang="en-US" altLang="zh-CN" smtClean="0"/>
              <a:t>6</a:t>
            </a:r>
            <a:r>
              <a:rPr lang="zh-CN" altLang="en-US" smtClean="0"/>
              <a:t>种错误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circleNumDbPlain"/>
            </a:pPr>
            <a:r>
              <a:rPr lang="zh-CN" altLang="en-US" smtClean="0"/>
              <a:t>可在</a:t>
            </a:r>
            <a:r>
              <a:rPr lang="en-US" altLang="zh-CN" smtClean="0"/>
              <a:t>80386/80486</a:t>
            </a:r>
            <a:r>
              <a:rPr lang="zh-CN" altLang="en-US" smtClean="0"/>
              <a:t>微机系统的两种工作模式下运行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circleNumDbPlain"/>
            </a:pPr>
            <a:r>
              <a:rPr lang="zh-CN" altLang="en-US" smtClean="0"/>
              <a:t>扩展了</a:t>
            </a:r>
            <a:r>
              <a:rPr lang="en-US" altLang="zh-CN" smtClean="0"/>
              <a:t>80386/80486</a:t>
            </a:r>
            <a:r>
              <a:rPr lang="zh-CN" altLang="en-US" smtClean="0"/>
              <a:t>的指令系统 </a:t>
            </a:r>
          </a:p>
        </p:txBody>
      </p:sp>
      <p:sp>
        <p:nvSpPr>
          <p:cNvPr id="139269" name="Rectangle 4"/>
          <p:cNvSpPr>
            <a:spLocks noChangeArrowheads="1"/>
          </p:cNvSpPr>
          <p:nvPr/>
        </p:nvSpPr>
        <p:spPr bwMode="auto">
          <a:xfrm>
            <a:off x="1866900" y="1701800"/>
            <a:ext cx="2800350" cy="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9270" name="Rectangle 5"/>
          <p:cNvSpPr>
            <a:spLocks noChangeArrowheads="1"/>
          </p:cNvSpPr>
          <p:nvPr/>
        </p:nvSpPr>
        <p:spPr bwMode="auto">
          <a:xfrm>
            <a:off x="1866900" y="1701800"/>
            <a:ext cx="2800350" cy="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9271" name="Rectangle 6"/>
          <p:cNvSpPr>
            <a:spLocks noChangeArrowheads="1"/>
          </p:cNvSpPr>
          <p:nvPr/>
        </p:nvSpPr>
        <p:spPr bwMode="auto">
          <a:xfrm>
            <a:off x="1866900" y="1701800"/>
            <a:ext cx="2800350" cy="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9272" name="Rectangle 7"/>
          <p:cNvSpPr>
            <a:spLocks noChangeArrowheads="1"/>
          </p:cNvSpPr>
          <p:nvPr/>
        </p:nvSpPr>
        <p:spPr bwMode="auto">
          <a:xfrm>
            <a:off x="1866900" y="1701800"/>
            <a:ext cx="2800350" cy="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9273" name="Rectangle 8"/>
          <p:cNvSpPr>
            <a:spLocks noChangeArrowheads="1"/>
          </p:cNvSpPr>
          <p:nvPr/>
        </p:nvSpPr>
        <p:spPr bwMode="auto">
          <a:xfrm>
            <a:off x="1866900" y="1701800"/>
            <a:ext cx="2800350" cy="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9274" name="Rectangle 9"/>
          <p:cNvSpPr>
            <a:spLocks noChangeArrowheads="1"/>
          </p:cNvSpPr>
          <p:nvPr/>
        </p:nvSpPr>
        <p:spPr bwMode="auto">
          <a:xfrm>
            <a:off x="1866900" y="1701800"/>
            <a:ext cx="2800350" cy="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9275" name="Rectangle 10"/>
          <p:cNvSpPr>
            <a:spLocks noChangeArrowheads="1"/>
          </p:cNvSpPr>
          <p:nvPr/>
        </p:nvSpPr>
        <p:spPr bwMode="auto">
          <a:xfrm>
            <a:off x="1866900" y="1701800"/>
            <a:ext cx="2800350" cy="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91724EA-4EB1-4339-AF31-A779E5DD3A4A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136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0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80387</a:t>
            </a:r>
            <a:r>
              <a:rPr lang="zh-CN" altLang="en-US" smtClean="0"/>
              <a:t>支持的</a:t>
            </a:r>
            <a:r>
              <a:rPr lang="en-US" altLang="zh-CN" smtClean="0"/>
              <a:t>7</a:t>
            </a:r>
            <a:r>
              <a:rPr lang="zh-CN" altLang="en-US" smtClean="0"/>
              <a:t>种数据类型及其格式 </a:t>
            </a:r>
          </a:p>
        </p:txBody>
      </p:sp>
      <p:graphicFrame>
        <p:nvGraphicFramePr>
          <p:cNvPr id="40038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57348"/>
              </p:ext>
            </p:extLst>
          </p:nvPr>
        </p:nvGraphicFramePr>
        <p:xfrm>
          <a:off x="468313" y="1125538"/>
          <a:ext cx="8208962" cy="5218859"/>
        </p:xfrm>
        <a:graphic>
          <a:graphicData uri="http://schemas.openxmlformats.org/drawingml/2006/table">
            <a:tbl>
              <a:tblPr/>
              <a:tblGrid>
                <a:gridCol w="2663825"/>
                <a:gridCol w="3744912"/>
                <a:gridCol w="1800225"/>
              </a:tblGrid>
              <a:tr h="3962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数据类型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数据格式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说明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98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单字整数（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位整数）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二进制补码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7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短整数（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位整数）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二进制补码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7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长整数（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64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位整数）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二进制补码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21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短实数（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位浮点数）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单精度浮点数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41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长实数（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64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位浮点数）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双精度浮点数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临时实数（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位浮点数）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临时浮点数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018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十进制数串（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18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BCD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码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00425" name="Group 41"/>
          <p:cNvGraphicFramePr>
            <a:graphicFrameLocks noGrp="1"/>
          </p:cNvGraphicFramePr>
          <p:nvPr/>
        </p:nvGraphicFramePr>
        <p:xfrm>
          <a:off x="3276600" y="2349500"/>
          <a:ext cx="3240088" cy="396875"/>
        </p:xfrm>
        <a:graphic>
          <a:graphicData uri="http://schemas.openxmlformats.org/drawingml/2006/table">
            <a:tbl>
              <a:tblPr/>
              <a:tblGrid>
                <a:gridCol w="431800"/>
                <a:gridCol w="2808288"/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93" marB="4579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indent="2540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25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</a:t>
                      </a:r>
                    </a:p>
                  </a:txBody>
                  <a:tcPr marT="45793" marB="4579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0433" name="Group 49"/>
          <p:cNvGraphicFramePr>
            <a:graphicFrameLocks noGrp="1"/>
          </p:cNvGraphicFramePr>
          <p:nvPr/>
        </p:nvGraphicFramePr>
        <p:xfrm>
          <a:off x="3276600" y="2997200"/>
          <a:ext cx="3240088" cy="396875"/>
        </p:xfrm>
        <a:graphic>
          <a:graphicData uri="http://schemas.openxmlformats.org/drawingml/2006/table">
            <a:tbl>
              <a:tblPr/>
              <a:tblGrid>
                <a:gridCol w="431800"/>
                <a:gridCol w="2808288"/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93" marB="4579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indent="2540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25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</a:t>
                      </a:r>
                    </a:p>
                  </a:txBody>
                  <a:tcPr marT="45793" marB="4579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0441" name="Group 57"/>
          <p:cNvGraphicFramePr>
            <a:graphicFrameLocks noGrp="1"/>
          </p:cNvGraphicFramePr>
          <p:nvPr/>
        </p:nvGraphicFramePr>
        <p:xfrm>
          <a:off x="3276600" y="3644900"/>
          <a:ext cx="3240088" cy="488950"/>
        </p:xfrm>
        <a:graphic>
          <a:graphicData uri="http://schemas.openxmlformats.org/drawingml/2006/table">
            <a:tbl>
              <a:tblPr/>
              <a:tblGrid>
                <a:gridCol w="431800"/>
                <a:gridCol w="1368425"/>
                <a:gridCol w="1439863"/>
              </a:tblGrid>
              <a:tr h="488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阶码（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位）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尾数（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23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位）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0451" name="Group 67"/>
          <p:cNvGraphicFramePr>
            <a:graphicFrameLocks noGrp="1"/>
          </p:cNvGraphicFramePr>
          <p:nvPr/>
        </p:nvGraphicFramePr>
        <p:xfrm>
          <a:off x="3276600" y="4437063"/>
          <a:ext cx="3276600" cy="431800"/>
        </p:xfrm>
        <a:graphic>
          <a:graphicData uri="http://schemas.openxmlformats.org/drawingml/2006/table">
            <a:tbl>
              <a:tblPr/>
              <a:tblGrid>
                <a:gridCol w="468313"/>
                <a:gridCol w="1441450"/>
                <a:gridCol w="1366837"/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阶码（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位）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尾数（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52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位）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0461" name="Group 77"/>
          <p:cNvGraphicFramePr>
            <a:graphicFrameLocks noGrp="1"/>
          </p:cNvGraphicFramePr>
          <p:nvPr/>
        </p:nvGraphicFramePr>
        <p:xfrm>
          <a:off x="3313113" y="5084763"/>
          <a:ext cx="3276600" cy="461962"/>
        </p:xfrm>
        <a:graphic>
          <a:graphicData uri="http://schemas.openxmlformats.org/drawingml/2006/table">
            <a:tbl>
              <a:tblPr/>
              <a:tblGrid>
                <a:gridCol w="431800"/>
                <a:gridCol w="1368425"/>
                <a:gridCol w="1476375"/>
              </a:tblGrid>
              <a:tr h="4619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阶码（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15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位）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尾数（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64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位）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0471" name="Group 87"/>
          <p:cNvGraphicFramePr>
            <a:graphicFrameLocks noGrp="1"/>
          </p:cNvGraphicFramePr>
          <p:nvPr/>
        </p:nvGraphicFramePr>
        <p:xfrm>
          <a:off x="3313113" y="5805488"/>
          <a:ext cx="3421062" cy="431800"/>
        </p:xfrm>
        <a:graphic>
          <a:graphicData uri="http://schemas.openxmlformats.org/drawingml/2006/table">
            <a:tbl>
              <a:tblPr/>
              <a:tblGrid>
                <a:gridCol w="438150"/>
                <a:gridCol w="895350"/>
                <a:gridCol w="2087562"/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位）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1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17  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1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　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　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1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1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  <p:sp>
        <p:nvSpPr>
          <p:cNvPr id="400481" name="Rectangle 97"/>
          <p:cNvSpPr>
            <a:spLocks noChangeArrowheads="1"/>
          </p:cNvSpPr>
          <p:nvPr/>
        </p:nvSpPr>
        <p:spPr bwMode="auto">
          <a:xfrm>
            <a:off x="323850" y="5876925"/>
            <a:ext cx="8135938" cy="7016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/>
              <a:t>S</a:t>
            </a:r>
            <a:r>
              <a:rPr lang="en-US" altLang="zh-CN" sz="2000">
                <a:latin typeface="Arial" panose="020B0604020202020204" pitchFamily="34" charset="0"/>
              </a:rPr>
              <a:t>—</a:t>
            </a:r>
            <a:r>
              <a:rPr lang="zh-CN" altLang="en-US" sz="2000"/>
              <a:t>符号位；</a:t>
            </a:r>
            <a:r>
              <a:rPr lang="en-US" altLang="zh-CN" sz="2000"/>
              <a:t>3</a:t>
            </a:r>
            <a:r>
              <a:rPr lang="zh-CN" altLang="en-US" sz="2000"/>
              <a:t>种浮点数均符合</a:t>
            </a:r>
            <a:r>
              <a:rPr lang="en-US" altLang="zh-CN" sz="2000"/>
              <a:t>IEEE754</a:t>
            </a:r>
            <a:r>
              <a:rPr lang="zh-CN" altLang="en-US" sz="2000"/>
              <a:t>标准，即阶码的底为</a:t>
            </a:r>
            <a:r>
              <a:rPr lang="en-US" altLang="zh-CN" sz="2000"/>
              <a:t>2</a:t>
            </a:r>
            <a:r>
              <a:rPr lang="zh-CN" altLang="en-US" sz="2000"/>
              <a:t>，阶码值用移码表示，尾数用原码表示 </a:t>
            </a:r>
          </a:p>
        </p:txBody>
      </p:sp>
      <p:graphicFrame>
        <p:nvGraphicFramePr>
          <p:cNvPr id="400482" name="Group 98"/>
          <p:cNvGraphicFramePr>
            <a:graphicFrameLocks noGrp="1"/>
          </p:cNvGraphicFramePr>
          <p:nvPr/>
        </p:nvGraphicFramePr>
        <p:xfrm>
          <a:off x="3276600" y="1628775"/>
          <a:ext cx="1728788" cy="431800"/>
        </p:xfrm>
        <a:graphic>
          <a:graphicData uri="http://schemas.openxmlformats.org/drawingml/2006/table">
            <a:tbl>
              <a:tblPr/>
              <a:tblGrid>
                <a:gridCol w="436563"/>
                <a:gridCol w="1292225"/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15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004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004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004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004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004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4004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4004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4004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481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B83AF8B-62D2-4F7F-B1DB-1BBE3F807DB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137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80387</a:t>
            </a:r>
            <a:r>
              <a:rPr lang="zh-CN" altLang="en-US" smtClean="0"/>
              <a:t>的主要性能和结构</a:t>
            </a:r>
          </a:p>
        </p:txBody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643813" cy="4873625"/>
          </a:xfrm>
        </p:spPr>
        <p:txBody>
          <a:bodyPr/>
          <a:lstStyle/>
          <a:p>
            <a:pPr marL="0" indent="0" eaLnBrk="1" hangingPunct="1">
              <a:buClr>
                <a:srgbClr val="CC0000"/>
              </a:buClr>
              <a:buFont typeface="Wingdings" panose="05000000000000000000" pitchFamily="2" charset="2"/>
              <a:buAutoNum type="arabicPeriod" startAt="2"/>
            </a:pPr>
            <a:r>
              <a:rPr lang="en-US" altLang="zh-CN" sz="2400" smtClean="0">
                <a:solidFill>
                  <a:srgbClr val="CC0000"/>
                </a:solidFill>
              </a:rPr>
              <a:t>80387</a:t>
            </a:r>
            <a:r>
              <a:rPr lang="zh-CN" altLang="en-US" sz="2400" smtClean="0">
                <a:solidFill>
                  <a:srgbClr val="CC0000"/>
                </a:solidFill>
              </a:rPr>
              <a:t>的结构：</a:t>
            </a:r>
            <a:r>
              <a:rPr lang="zh-CN" altLang="en-US" sz="2400" smtClean="0"/>
              <a:t>分为两个单元。</a:t>
            </a:r>
          </a:p>
          <a:p>
            <a:pPr marL="357188" lvl="1" indent="-171450" eaLnBrk="1" hangingPunct="1"/>
            <a:r>
              <a:rPr lang="zh-CN" altLang="en-US" smtClean="0">
                <a:solidFill>
                  <a:srgbClr val="CC0000"/>
                </a:solidFill>
              </a:rPr>
              <a:t>控制单元</a:t>
            </a:r>
            <a:r>
              <a:rPr lang="zh-CN" altLang="en-US" smtClean="0"/>
              <a:t>（</a:t>
            </a:r>
            <a:r>
              <a:rPr lang="en-US" altLang="zh-CN" smtClean="0"/>
              <a:t>Control Unit</a:t>
            </a:r>
            <a:r>
              <a:rPr lang="zh-CN" altLang="en-US" smtClean="0"/>
              <a:t>，</a:t>
            </a:r>
            <a:r>
              <a:rPr lang="en-US" altLang="zh-CN" smtClean="0">
                <a:solidFill>
                  <a:srgbClr val="CC0000"/>
                </a:solidFill>
              </a:rPr>
              <a:t>CU</a:t>
            </a:r>
            <a:r>
              <a:rPr lang="zh-CN" altLang="en-US" smtClean="0"/>
              <a:t>）将协处理器连接到微处理器系统数据总线上。微处理器和协处理器均监视指令流，如果为</a:t>
            </a:r>
            <a:r>
              <a:rPr lang="en-US" altLang="zh-CN" smtClean="0"/>
              <a:t>ESC</a:t>
            </a:r>
            <a:r>
              <a:rPr lang="zh-CN" altLang="en-US" smtClean="0"/>
              <a:t>指令，则由协处理器予以执行。</a:t>
            </a:r>
          </a:p>
          <a:p>
            <a:pPr marL="357188" lvl="1" indent="-171450" eaLnBrk="1" hangingPunct="1"/>
            <a:r>
              <a:rPr lang="zh-CN" altLang="en-US" smtClean="0">
                <a:solidFill>
                  <a:srgbClr val="CC0000"/>
                </a:solidFill>
              </a:rPr>
              <a:t>数字执行单元</a:t>
            </a:r>
            <a:r>
              <a:rPr lang="zh-CN" altLang="en-US" smtClean="0"/>
              <a:t>（</a:t>
            </a:r>
            <a:r>
              <a:rPr lang="en-US" altLang="zh-CN" smtClean="0"/>
              <a:t>Numeric Execution unit</a:t>
            </a:r>
            <a:r>
              <a:rPr lang="zh-CN" altLang="en-US" smtClean="0"/>
              <a:t>，</a:t>
            </a:r>
            <a:r>
              <a:rPr lang="en-US" altLang="zh-CN" smtClean="0">
                <a:solidFill>
                  <a:srgbClr val="CC0000"/>
                </a:solidFill>
              </a:rPr>
              <a:t>NEU</a:t>
            </a:r>
            <a:r>
              <a:rPr lang="zh-CN" altLang="en-US" smtClean="0"/>
              <a:t>）负责执行所有协处理器指令。</a:t>
            </a:r>
          </a:p>
          <a:p>
            <a:pPr marL="715963" lvl="2" indent="-173038" eaLnBrk="1" hangingPunct="1"/>
            <a:r>
              <a:rPr lang="en-US" altLang="zh-CN" smtClean="0"/>
              <a:t>NEU</a:t>
            </a:r>
            <a:r>
              <a:rPr lang="zh-CN" altLang="en-US" smtClean="0"/>
              <a:t>中有一个由</a:t>
            </a:r>
            <a:r>
              <a:rPr lang="en-US" altLang="zh-CN" smtClean="0"/>
              <a:t>8</a:t>
            </a:r>
            <a:r>
              <a:rPr lang="zh-CN" altLang="en-US" smtClean="0"/>
              <a:t>个</a:t>
            </a:r>
            <a:r>
              <a:rPr lang="en-US" altLang="zh-CN" smtClean="0"/>
              <a:t>80</a:t>
            </a:r>
            <a:r>
              <a:rPr lang="zh-CN" altLang="en-US" smtClean="0"/>
              <a:t>位寄存器构成的堆栈，用于存储算术指令的操作数和结果。</a:t>
            </a:r>
          </a:p>
          <a:p>
            <a:pPr marL="715963" lvl="2" indent="-173038" eaLnBrk="1" hangingPunct="1"/>
            <a:r>
              <a:rPr lang="en-US" altLang="zh-CN" smtClean="0"/>
              <a:t>NEU</a:t>
            </a:r>
            <a:r>
              <a:rPr lang="zh-CN" altLang="en-US" smtClean="0"/>
              <a:t>中还包含状态寄存器、控制寄存器、标记寄存器和异常指针寄存器。</a:t>
            </a:r>
          </a:p>
          <a:p>
            <a:pPr marL="715963" lvl="2" indent="-173038" eaLnBrk="1" hangingPunct="1"/>
            <a:r>
              <a:rPr lang="en-US" altLang="zh-CN" smtClean="0"/>
              <a:t>FSTSWAX</a:t>
            </a:r>
            <a:r>
              <a:rPr lang="zh-CN" altLang="en-US" smtClean="0"/>
              <a:t>指令是协处理器允许通过</a:t>
            </a:r>
            <a:r>
              <a:rPr lang="en-US" altLang="zh-CN" smtClean="0"/>
              <a:t>AX</a:t>
            </a:r>
            <a:r>
              <a:rPr lang="zh-CN" altLang="en-US" smtClean="0"/>
              <a:t>寄存器和微处理器直接通信的唯一指令。</a:t>
            </a:r>
            <a:endParaRPr lang="zh-CN" alt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639B66F-9261-437B-B9AE-EA7789F2167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138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80387</a:t>
            </a:r>
            <a:r>
              <a:rPr lang="zh-CN" altLang="en-GB" smtClean="0"/>
              <a:t>内部结构框图 </a:t>
            </a:r>
            <a:endParaRPr lang="zh-CN" altLang="en-US" smtClean="0"/>
          </a:p>
        </p:txBody>
      </p:sp>
      <p:sp>
        <p:nvSpPr>
          <p:cNvPr id="142340" name="Rectangle 3"/>
          <p:cNvSpPr>
            <a:spLocks noChangeArrowheads="1"/>
          </p:cNvSpPr>
          <p:nvPr/>
        </p:nvSpPr>
        <p:spPr bwMode="auto">
          <a:xfrm>
            <a:off x="0" y="1824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02436" name="Object 4"/>
          <p:cNvGraphicFramePr>
            <a:graphicFrameLocks noChangeAspect="1"/>
          </p:cNvGraphicFramePr>
          <p:nvPr/>
        </p:nvGraphicFramePr>
        <p:xfrm>
          <a:off x="250825" y="1052513"/>
          <a:ext cx="864235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61" name="Visio" r:id="rId3" imgW="5819792" imgH="3524385" progId="Visio.Drawing.11">
                  <p:embed/>
                </p:oleObj>
              </mc:Choice>
              <mc:Fallback>
                <p:oleObj name="Visio" r:id="rId3" imgW="5819792" imgH="352438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052513"/>
                        <a:ext cx="8642350" cy="52578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024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7EBF213-68C4-45AD-A736-E27F0EB8E61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139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寄存器堆栈 </a:t>
            </a:r>
          </a:p>
        </p:txBody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052513"/>
            <a:ext cx="7535862" cy="4681537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80387</a:t>
            </a:r>
            <a:r>
              <a:rPr lang="zh-CN" altLang="en-US" sz="2400" smtClean="0"/>
              <a:t>包含</a:t>
            </a:r>
            <a:r>
              <a:rPr lang="en-US" altLang="zh-CN" sz="2400" smtClean="0">
                <a:solidFill>
                  <a:srgbClr val="CC0000"/>
                </a:solidFill>
              </a:rPr>
              <a:t>8</a:t>
            </a:r>
            <a:r>
              <a:rPr lang="zh-CN" altLang="en-US" sz="2400" smtClean="0">
                <a:solidFill>
                  <a:srgbClr val="CC0000"/>
                </a:solidFill>
              </a:rPr>
              <a:t>个寄存器</a:t>
            </a:r>
            <a:r>
              <a:rPr lang="zh-CN" altLang="en-US" sz="2400" smtClean="0"/>
              <a:t>，每个为</a:t>
            </a:r>
            <a:r>
              <a:rPr lang="en-US" altLang="zh-CN" sz="2400" smtClean="0">
                <a:solidFill>
                  <a:srgbClr val="CC0000"/>
                </a:solidFill>
              </a:rPr>
              <a:t>80</a:t>
            </a:r>
            <a:r>
              <a:rPr lang="zh-CN" altLang="en-US" sz="2400" smtClean="0">
                <a:solidFill>
                  <a:srgbClr val="CC0000"/>
                </a:solidFill>
              </a:rPr>
              <a:t>位</a:t>
            </a:r>
            <a:r>
              <a:rPr lang="zh-CN" altLang="en-US" sz="2400" smtClean="0"/>
              <a:t>宽，它们首尾相接，组成一个</a:t>
            </a:r>
            <a:r>
              <a:rPr lang="zh-CN" altLang="en-US" sz="2400" smtClean="0">
                <a:latin typeface="Arial" panose="020B0604020202020204" pitchFamily="34" charset="0"/>
              </a:rPr>
              <a:t>“</a:t>
            </a:r>
            <a:r>
              <a:rPr lang="zh-CN" altLang="en-US" sz="2400" smtClean="0"/>
              <a:t>先进后出</a:t>
            </a:r>
            <a:r>
              <a:rPr lang="zh-CN" altLang="en-US" sz="2400" smtClean="0">
                <a:latin typeface="Arial" panose="020B0604020202020204" pitchFamily="34" charset="0"/>
              </a:rPr>
              <a:t>”</a:t>
            </a:r>
            <a:r>
              <a:rPr lang="zh-CN" altLang="en-US" sz="2400" smtClean="0"/>
              <a:t>的寄存器堆栈。这些堆栈寄存器中总是</a:t>
            </a:r>
            <a:r>
              <a:rPr lang="zh-CN" altLang="en-US" sz="2400" smtClean="0">
                <a:solidFill>
                  <a:srgbClr val="CC0000"/>
                </a:solidFill>
              </a:rPr>
              <a:t>包含一个</a:t>
            </a:r>
            <a:r>
              <a:rPr lang="en-US" altLang="zh-CN" sz="2400" smtClean="0">
                <a:solidFill>
                  <a:srgbClr val="CC0000"/>
                </a:solidFill>
              </a:rPr>
              <a:t>80</a:t>
            </a:r>
            <a:r>
              <a:rPr lang="zh-CN" altLang="en-US" sz="2400" smtClean="0">
                <a:solidFill>
                  <a:srgbClr val="CC0000"/>
                </a:solidFill>
              </a:rPr>
              <a:t>位的扩展精度浮点数</a:t>
            </a:r>
            <a:r>
              <a:rPr lang="zh-CN" altLang="en-US" sz="2400" smtClean="0"/>
              <a:t>。数据只有驻留在内存时才可能是任何其他格式。当数据从内存中移到协处理器的寄存器堆栈中时，协处理器将这些带符号的整数、</a:t>
            </a:r>
            <a:r>
              <a:rPr lang="en-US" altLang="zh-CN" sz="2400" smtClean="0"/>
              <a:t>BCD</a:t>
            </a:r>
            <a:r>
              <a:rPr lang="zh-CN" altLang="en-US" sz="2400" smtClean="0"/>
              <a:t>数、单精度或双精度数转换为扩展精度浮点数。</a:t>
            </a:r>
          </a:p>
          <a:p>
            <a:pPr eaLnBrk="1" hangingPunct="1"/>
            <a:r>
              <a:rPr lang="en-US" altLang="zh-CN" sz="2400" smtClean="0">
                <a:solidFill>
                  <a:srgbClr val="CC0000"/>
                </a:solidFill>
              </a:rPr>
              <a:t>8</a:t>
            </a:r>
            <a:r>
              <a:rPr lang="zh-CN" altLang="en-US" sz="2400" smtClean="0">
                <a:solidFill>
                  <a:srgbClr val="CC0000"/>
                </a:solidFill>
              </a:rPr>
              <a:t>个寄存器编号为</a:t>
            </a:r>
            <a:r>
              <a:rPr lang="en-US" altLang="zh-CN" sz="2400" smtClean="0">
                <a:solidFill>
                  <a:srgbClr val="CC0000"/>
                </a:solidFill>
              </a:rPr>
              <a:t>0-7</a:t>
            </a:r>
            <a:r>
              <a:rPr lang="zh-CN" altLang="en-US" sz="2400" smtClean="0"/>
              <a:t>，处于栈顶的寄存器称为</a:t>
            </a:r>
            <a:r>
              <a:rPr lang="zh-CN" altLang="en-US" sz="2400" smtClean="0">
                <a:solidFill>
                  <a:srgbClr val="CC0000"/>
                </a:solidFill>
              </a:rPr>
              <a:t>栈顶寄存器</a:t>
            </a:r>
            <a:r>
              <a:rPr lang="zh-CN" altLang="en-US" sz="2400" smtClean="0"/>
              <a:t>，它的</a:t>
            </a:r>
            <a:r>
              <a:rPr lang="zh-CN" altLang="en-US" sz="2400" smtClean="0">
                <a:solidFill>
                  <a:srgbClr val="CC0000"/>
                </a:solidFill>
              </a:rPr>
              <a:t>编号由状态寄存器的</a:t>
            </a:r>
            <a:r>
              <a:rPr lang="en-US" altLang="zh-CN" sz="2400" smtClean="0">
                <a:solidFill>
                  <a:srgbClr val="CC0000"/>
                </a:solidFill>
              </a:rPr>
              <a:t>TOP</a:t>
            </a:r>
            <a:r>
              <a:rPr lang="zh-CN" altLang="en-US" sz="2400" smtClean="0">
                <a:solidFill>
                  <a:srgbClr val="CC0000"/>
                </a:solidFill>
              </a:rPr>
              <a:t>字段</a:t>
            </a:r>
            <a:r>
              <a:rPr lang="zh-CN" altLang="en-US" sz="2400" smtClean="0"/>
              <a:t>指出。在协处理器指令中，用</a:t>
            </a:r>
            <a:r>
              <a:rPr lang="en-US" altLang="zh-CN" sz="2400" smtClean="0"/>
              <a:t>ST</a:t>
            </a:r>
            <a:r>
              <a:rPr lang="zh-CN" altLang="en-US" sz="2400" smtClean="0"/>
              <a:t>表示栈顶寄存器，用</a:t>
            </a:r>
            <a:r>
              <a:rPr lang="en-US" altLang="zh-CN" sz="2400" smtClean="0"/>
              <a:t>ST</a:t>
            </a:r>
            <a:r>
              <a:rPr lang="zh-CN" altLang="en-US" sz="2400" smtClean="0"/>
              <a:t>（</a:t>
            </a:r>
            <a:r>
              <a:rPr lang="en-US" altLang="zh-CN" sz="2400" smtClean="0"/>
              <a:t>i</a:t>
            </a:r>
            <a:r>
              <a:rPr lang="zh-CN" altLang="en-US" sz="2400" smtClean="0"/>
              <a:t>）（</a:t>
            </a:r>
            <a:r>
              <a:rPr lang="en-US" altLang="zh-CN" sz="2400" smtClean="0"/>
              <a:t>i=1-7</a:t>
            </a:r>
            <a:r>
              <a:rPr lang="zh-CN" altLang="en-US" sz="2400" smtClean="0"/>
              <a:t>）访问相对于栈顶寄存器偏移量为</a:t>
            </a:r>
            <a:r>
              <a:rPr lang="en-US" altLang="zh-CN" sz="2400" smtClean="0"/>
              <a:t>i</a:t>
            </a:r>
            <a:r>
              <a:rPr lang="zh-CN" altLang="en-US" sz="2400" smtClean="0"/>
              <a:t>的寄存器，即</a:t>
            </a:r>
            <a:r>
              <a:rPr lang="en-US" altLang="zh-CN" sz="2400" smtClean="0"/>
              <a:t>i</a:t>
            </a:r>
            <a:r>
              <a:rPr lang="zh-CN" altLang="en-US" sz="2400" smtClean="0"/>
              <a:t>是偏移量，而不是寄存器实际的编号。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F6B0C42-DD8F-482C-B1E1-A74E4CF3069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双符号位判溢方法举例</a:t>
            </a:r>
            <a:endParaRPr lang="zh-CN" altLang="en-US" sz="2800" smtClean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643813" cy="1416050"/>
          </a:xfrm>
        </p:spPr>
        <p:txBody>
          <a:bodyPr/>
          <a:lstStyle/>
          <a:p>
            <a:pPr marL="365125" indent="-365125" eaLnBrk="1" hangingPunct="1"/>
            <a:r>
              <a:rPr lang="zh-CN" altLang="en-GB" sz="2400" smtClean="0"/>
              <a:t>例：用补码计算</a:t>
            </a:r>
            <a:r>
              <a:rPr lang="en-GB" altLang="zh-CN" sz="2400" smtClean="0"/>
              <a:t>X+Y</a:t>
            </a:r>
            <a:r>
              <a:rPr lang="zh-CN" altLang="en-GB" sz="2400" smtClean="0"/>
              <a:t>和</a:t>
            </a:r>
            <a:r>
              <a:rPr lang="en-GB" altLang="zh-CN" sz="2400" smtClean="0"/>
              <a:t>X-Y</a:t>
            </a:r>
            <a:r>
              <a:rPr lang="zh-CN" altLang="en-GB" sz="2400" smtClean="0"/>
              <a:t> </a:t>
            </a:r>
          </a:p>
          <a:p>
            <a:pPr marL="1414463" lvl="1" indent="-609600" eaLnBrk="1" hangingPunct="1"/>
            <a:r>
              <a:rPr lang="zh-CN" altLang="en-GB" smtClean="0"/>
              <a:t>（</a:t>
            </a:r>
            <a:r>
              <a:rPr lang="en-GB" altLang="zh-CN" smtClean="0"/>
              <a:t>1</a:t>
            </a:r>
            <a:r>
              <a:rPr lang="zh-CN" altLang="en-GB" smtClean="0"/>
              <a:t>）</a:t>
            </a:r>
            <a:r>
              <a:rPr lang="en-GB" altLang="zh-CN" smtClean="0"/>
              <a:t>X=+1000</a:t>
            </a:r>
            <a:r>
              <a:rPr lang="zh-CN" altLang="en-GB" smtClean="0"/>
              <a:t>，</a:t>
            </a:r>
            <a:r>
              <a:rPr lang="en-GB" altLang="zh-CN" smtClean="0"/>
              <a:t>Y=+1001</a:t>
            </a:r>
            <a:endParaRPr lang="zh-CN" altLang="en-GB" smtClean="0"/>
          </a:p>
          <a:p>
            <a:pPr marL="1414463" lvl="1" indent="-609600" eaLnBrk="1" hangingPunct="1"/>
            <a:r>
              <a:rPr lang="zh-CN" altLang="en-GB" smtClean="0"/>
              <a:t>（</a:t>
            </a:r>
            <a:r>
              <a:rPr lang="en-GB" altLang="zh-CN" smtClean="0"/>
              <a:t>2</a:t>
            </a:r>
            <a:r>
              <a:rPr lang="zh-CN" altLang="en-GB" smtClean="0"/>
              <a:t>）</a:t>
            </a:r>
            <a:r>
              <a:rPr lang="en-GB" altLang="zh-CN" smtClean="0"/>
              <a:t>X=-1000</a:t>
            </a:r>
            <a:r>
              <a:rPr lang="zh-CN" altLang="en-GB" smtClean="0"/>
              <a:t>，</a:t>
            </a:r>
            <a:r>
              <a:rPr lang="en-GB" altLang="zh-CN" smtClean="0"/>
              <a:t>Y=1001</a:t>
            </a:r>
            <a:endParaRPr lang="en-US" altLang="zh-CN" smtClean="0"/>
          </a:p>
        </p:txBody>
      </p:sp>
      <p:graphicFrame>
        <p:nvGraphicFramePr>
          <p:cNvPr id="144388" name="Object 4"/>
          <p:cNvGraphicFramePr>
            <a:graphicFrameLocks noChangeAspect="1"/>
          </p:cNvGraphicFramePr>
          <p:nvPr/>
        </p:nvGraphicFramePr>
        <p:xfrm>
          <a:off x="1042988" y="2492375"/>
          <a:ext cx="3167062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4" name="Visio" r:id="rId3" imgW="1549527" imgH="611886" progId="Visio.Drawing.11">
                  <p:embed/>
                </p:oleObj>
              </mc:Choice>
              <mc:Fallback>
                <p:oleObj name="Visio" r:id="rId3" imgW="1549527" imgH="611886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492375"/>
                        <a:ext cx="3167062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0" name="Object 6"/>
          <p:cNvGraphicFramePr>
            <a:graphicFrameLocks noChangeAspect="1"/>
          </p:cNvGraphicFramePr>
          <p:nvPr/>
        </p:nvGraphicFramePr>
        <p:xfrm>
          <a:off x="4787900" y="2492375"/>
          <a:ext cx="316865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5" name="Visio" r:id="rId5" imgW="1554099" imgH="611886" progId="Visio.Drawing.11">
                  <p:embed/>
                </p:oleObj>
              </mc:Choice>
              <mc:Fallback>
                <p:oleObj name="Visio" r:id="rId5" imgW="1554099" imgH="611886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492375"/>
                        <a:ext cx="3168650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2" name="Rectangle 8"/>
          <p:cNvSpPr>
            <a:spLocks noChangeArrowheads="1"/>
          </p:cNvSpPr>
          <p:nvPr/>
        </p:nvSpPr>
        <p:spPr bwMode="auto">
          <a:xfrm>
            <a:off x="1331913" y="3644900"/>
            <a:ext cx="2779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400" baseline="-250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f1</a:t>
            </a: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 S</a:t>
            </a:r>
            <a:r>
              <a:rPr lang="en-US" altLang="zh-CN" sz="2400" baseline="-250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f2</a:t>
            </a: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=01</a:t>
            </a:r>
            <a:r>
              <a:rPr lang="zh-CN" altLang="en-GB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，</a:t>
            </a:r>
            <a:r>
              <a:rPr lang="zh-CN" altLang="en-US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正溢出</a:t>
            </a:r>
          </a:p>
        </p:txBody>
      </p:sp>
      <p:sp>
        <p:nvSpPr>
          <p:cNvPr id="144393" name="Rectangle 9"/>
          <p:cNvSpPr>
            <a:spLocks noChangeArrowheads="1"/>
          </p:cNvSpPr>
          <p:nvPr/>
        </p:nvSpPr>
        <p:spPr bwMode="auto">
          <a:xfrm>
            <a:off x="5003800" y="3644900"/>
            <a:ext cx="2779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400" baseline="-250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f1</a:t>
            </a: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 S</a:t>
            </a:r>
            <a:r>
              <a:rPr lang="en-US" altLang="zh-CN" sz="2400" baseline="-250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f2</a:t>
            </a: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=11</a:t>
            </a:r>
            <a:r>
              <a:rPr lang="zh-CN" altLang="en-GB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，</a:t>
            </a:r>
            <a:r>
              <a:rPr lang="zh-CN" altLang="en-US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无溢出</a:t>
            </a:r>
          </a:p>
        </p:txBody>
      </p:sp>
      <p:graphicFrame>
        <p:nvGraphicFramePr>
          <p:cNvPr id="144394" name="Object 10"/>
          <p:cNvGraphicFramePr>
            <a:graphicFrameLocks noChangeAspect="1"/>
          </p:cNvGraphicFramePr>
          <p:nvPr/>
        </p:nvGraphicFramePr>
        <p:xfrm>
          <a:off x="971550" y="4148138"/>
          <a:ext cx="3241675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6" name="Visio" r:id="rId7" imgW="1549527" imgH="611886" progId="Visio.Drawing.11">
                  <p:embed/>
                </p:oleObj>
              </mc:Choice>
              <mc:Fallback>
                <p:oleObj name="Visio" r:id="rId7" imgW="1549527" imgH="611886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148138"/>
                        <a:ext cx="3241675" cy="130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6" name="Object 12"/>
          <p:cNvGraphicFramePr>
            <a:graphicFrameLocks noChangeAspect="1"/>
          </p:cNvGraphicFramePr>
          <p:nvPr/>
        </p:nvGraphicFramePr>
        <p:xfrm>
          <a:off x="4859338" y="4148138"/>
          <a:ext cx="316865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7" name="Visio" r:id="rId9" imgW="1554099" imgH="611886" progId="Visio.Drawing.11">
                  <p:embed/>
                </p:oleObj>
              </mc:Choice>
              <mc:Fallback>
                <p:oleObj name="Visio" r:id="rId9" imgW="1554099" imgH="611886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148138"/>
                        <a:ext cx="3168650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8" name="Rectangle 14"/>
          <p:cNvSpPr>
            <a:spLocks noChangeArrowheads="1"/>
          </p:cNvSpPr>
          <p:nvPr/>
        </p:nvSpPr>
        <p:spPr bwMode="auto">
          <a:xfrm>
            <a:off x="1258888" y="5300663"/>
            <a:ext cx="2779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400" baseline="-250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f1</a:t>
            </a: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 S</a:t>
            </a:r>
            <a:r>
              <a:rPr lang="en-US" altLang="zh-CN" sz="2400" baseline="-250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f2</a:t>
            </a: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=00</a:t>
            </a:r>
            <a:r>
              <a:rPr lang="zh-CN" altLang="en-GB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，</a:t>
            </a:r>
            <a:r>
              <a:rPr lang="zh-CN" altLang="en-US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无溢出</a:t>
            </a:r>
          </a:p>
        </p:txBody>
      </p:sp>
      <p:sp>
        <p:nvSpPr>
          <p:cNvPr id="144399" name="Rectangle 15"/>
          <p:cNvSpPr>
            <a:spLocks noChangeArrowheads="1"/>
          </p:cNvSpPr>
          <p:nvPr/>
        </p:nvSpPr>
        <p:spPr bwMode="auto">
          <a:xfrm>
            <a:off x="5076825" y="5300663"/>
            <a:ext cx="2779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400" baseline="-250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f1</a:t>
            </a: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 S</a:t>
            </a:r>
            <a:r>
              <a:rPr lang="en-US" altLang="zh-CN" sz="2400" baseline="-250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f2</a:t>
            </a:r>
            <a:r>
              <a:rPr lang="en-US" altLang="zh-CN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=10</a:t>
            </a:r>
            <a:r>
              <a:rPr lang="zh-CN" altLang="en-GB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，负</a:t>
            </a:r>
            <a:r>
              <a:rPr lang="zh-CN" altLang="en-US" sz="2400">
                <a:solidFill>
                  <a:srgbClr val="008000"/>
                </a:solidFill>
                <a:latin typeface="Arial" panose="020B0604020202020204" pitchFamily="34" charset="0"/>
                <a:ea typeface="楷体_GB2312" pitchFamily="49" charset="-122"/>
              </a:rPr>
              <a:t>溢出</a:t>
            </a:r>
          </a:p>
        </p:txBody>
      </p:sp>
      <p:pic>
        <p:nvPicPr>
          <p:cNvPr id="144400" name="Picture 16" descr="back11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43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443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443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443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443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443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1443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1443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1444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2" grpId="0"/>
      <p:bldP spid="144393" grpId="0"/>
      <p:bldP spid="144398" grpId="0"/>
      <p:bldP spid="14439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D82DFF6-D5D5-46A0-8C19-49D27D72BF42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140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4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状态寄存器</a:t>
            </a: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状态寄存器反映协处理器所有指令的运行情况。</a:t>
            </a:r>
          </a:p>
        </p:txBody>
      </p:sp>
      <p:sp>
        <p:nvSpPr>
          <p:cNvPr id="144389" name="Rectangle 4"/>
          <p:cNvSpPr>
            <a:spLocks noChangeArrowheads="1"/>
          </p:cNvSpPr>
          <p:nvPr/>
        </p:nvSpPr>
        <p:spPr bwMode="auto">
          <a:xfrm>
            <a:off x="0" y="2371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4485" name="Group 5"/>
          <p:cNvGrpSpPr>
            <a:grpSpLocks/>
          </p:cNvGrpSpPr>
          <p:nvPr/>
        </p:nvGrpSpPr>
        <p:grpSpPr bwMode="auto">
          <a:xfrm>
            <a:off x="684213" y="1628775"/>
            <a:ext cx="7632700" cy="4248150"/>
            <a:chOff x="873" y="1599"/>
            <a:chExt cx="4003" cy="1722"/>
          </a:xfrm>
        </p:grpSpPr>
        <p:graphicFrame>
          <p:nvGraphicFramePr>
            <p:cNvPr id="144392" name="Object 6"/>
            <p:cNvGraphicFramePr>
              <a:graphicFrameLocks noChangeAspect="1"/>
            </p:cNvGraphicFramePr>
            <p:nvPr/>
          </p:nvGraphicFramePr>
          <p:xfrm>
            <a:off x="873" y="1599"/>
            <a:ext cx="4003" cy="17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15" name="Visio" r:id="rId3" imgW="4970880" imgH="2130480" progId="Visio.Drawing.11">
                    <p:embed/>
                  </p:oleObj>
                </mc:Choice>
                <mc:Fallback>
                  <p:oleObj name="Visio" r:id="rId3" imgW="4970880" imgH="2130480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3" y="1599"/>
                          <a:ext cx="4003" cy="1722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393" name="Oval 7"/>
            <p:cNvSpPr>
              <a:spLocks noChangeArrowheads="1"/>
            </p:cNvSpPr>
            <p:nvPr/>
          </p:nvSpPr>
          <p:spPr bwMode="auto">
            <a:xfrm>
              <a:off x="3923" y="2750"/>
              <a:ext cx="363" cy="90"/>
            </a:xfrm>
            <a:prstGeom prst="ellipse">
              <a:avLst/>
            </a:prstGeom>
            <a:solidFill>
              <a:srgbClr val="FFFF00">
                <a:alpha val="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394" name="Line 8"/>
            <p:cNvSpPr>
              <a:spLocks noChangeShapeType="1"/>
            </p:cNvSpPr>
            <p:nvPr/>
          </p:nvSpPr>
          <p:spPr bwMode="auto">
            <a:xfrm>
              <a:off x="2290" y="1979"/>
              <a:ext cx="0" cy="8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95" name="Line 9"/>
            <p:cNvSpPr>
              <a:spLocks noChangeShapeType="1"/>
            </p:cNvSpPr>
            <p:nvPr/>
          </p:nvSpPr>
          <p:spPr bwMode="auto">
            <a:xfrm>
              <a:off x="2290" y="2795"/>
              <a:ext cx="163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4490" name="AutoShape 10"/>
          <p:cNvSpPr>
            <a:spLocks noChangeArrowheads="1"/>
          </p:cNvSpPr>
          <p:nvPr/>
        </p:nvSpPr>
        <p:spPr bwMode="auto">
          <a:xfrm>
            <a:off x="6948488" y="5589588"/>
            <a:ext cx="1943100" cy="1008062"/>
          </a:xfrm>
          <a:prstGeom prst="wedgeEllipseCallout">
            <a:avLst>
              <a:gd name="adj1" fmla="val -37009"/>
              <a:gd name="adj2" fmla="val -14842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CC0000"/>
                </a:solidFill>
              </a:rPr>
              <a:t>只在</a:t>
            </a:r>
            <a:r>
              <a:rPr lang="en-US" altLang="zh-CN" sz="1800">
                <a:solidFill>
                  <a:srgbClr val="CC0000"/>
                </a:solidFill>
              </a:rPr>
              <a:t>80187</a:t>
            </a:r>
            <a:r>
              <a:rPr lang="zh-CN" altLang="en-US" sz="1800">
                <a:solidFill>
                  <a:srgbClr val="CC0000"/>
                </a:solidFill>
              </a:rPr>
              <a:t>以上的更高型号中使用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044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044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9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960E865-2C53-4098-80F6-7CA42607B98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141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5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状态寄存器</a:t>
            </a:r>
          </a:p>
        </p:txBody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002588" cy="4945063"/>
          </a:xfrm>
        </p:spPr>
        <p:txBody>
          <a:bodyPr/>
          <a:lstStyle/>
          <a:p>
            <a:pPr marL="357188" lvl="1" indent="-171450" eaLnBrk="1" hangingPunct="1"/>
            <a:r>
              <a:rPr lang="en-US" altLang="zh-CN" dirty="0" smtClean="0">
                <a:solidFill>
                  <a:srgbClr val="CC0000"/>
                </a:solidFill>
              </a:rPr>
              <a:t>B	</a:t>
            </a:r>
            <a:r>
              <a:rPr lang="zh-CN" altLang="en-US" dirty="0" smtClean="0">
                <a:solidFill>
                  <a:srgbClr val="CC0000"/>
                </a:solidFill>
              </a:rPr>
              <a:t>忙位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busy bit</a:t>
            </a:r>
            <a:r>
              <a:rPr lang="zh-CN" altLang="en-US" dirty="0" smtClean="0"/>
              <a:t>）表明协处理器正忙于执行一项任务，通过检测状态寄存器或者使用</a:t>
            </a:r>
            <a:r>
              <a:rPr lang="en-US" altLang="zh-CN" dirty="0" smtClean="0"/>
              <a:t>FWAIT</a:t>
            </a:r>
            <a:r>
              <a:rPr lang="zh-CN" altLang="en-US" dirty="0" smtClean="0"/>
              <a:t>指令均可测试忙位。由于较新的协处理器自动与微处理器同步，所以在执行其他协处理器任务之前不必测试忙标志。</a:t>
            </a:r>
          </a:p>
          <a:p>
            <a:pPr marL="357188" lvl="1" indent="-171450" eaLnBrk="1" hangingPunct="1"/>
            <a:r>
              <a:rPr lang="en-US" altLang="zh-CN" dirty="0" smtClean="0">
                <a:solidFill>
                  <a:srgbClr val="CC0000"/>
                </a:solidFill>
              </a:rPr>
              <a:t>C3</a:t>
            </a:r>
            <a:r>
              <a:rPr lang="zh-CN" altLang="en-US" dirty="0" smtClean="0">
                <a:solidFill>
                  <a:srgbClr val="CC0000"/>
                </a:solidFill>
              </a:rPr>
              <a:t>～</a:t>
            </a:r>
            <a:r>
              <a:rPr lang="en-US" altLang="zh-CN" dirty="0" smtClean="0">
                <a:solidFill>
                  <a:srgbClr val="CC0000"/>
                </a:solidFill>
              </a:rPr>
              <a:t>C0	</a:t>
            </a:r>
            <a:r>
              <a:rPr lang="zh-CN" altLang="en-US" dirty="0" smtClean="0">
                <a:solidFill>
                  <a:srgbClr val="CC0000"/>
                </a:solidFill>
              </a:rPr>
              <a:t>条件码位</a:t>
            </a:r>
            <a:r>
              <a:rPr lang="en-US" altLang="zh-CN" dirty="0" smtClean="0"/>
              <a:t>(condition code bit</a:t>
            </a:r>
            <a:r>
              <a:rPr lang="zh-CN" altLang="en-US" dirty="0" smtClean="0"/>
              <a:t>），表明了协处理器的条件。</a:t>
            </a:r>
          </a:p>
          <a:p>
            <a:pPr marL="357188" lvl="1" indent="-171450" eaLnBrk="1" hangingPunct="1"/>
            <a:r>
              <a:rPr lang="en-US" altLang="zh-CN" dirty="0" smtClean="0">
                <a:solidFill>
                  <a:srgbClr val="CC0000"/>
                </a:solidFill>
              </a:rPr>
              <a:t>TOP	</a:t>
            </a:r>
            <a:r>
              <a:rPr lang="zh-CN" altLang="en-US" dirty="0" smtClean="0">
                <a:solidFill>
                  <a:srgbClr val="CC0000"/>
                </a:solidFill>
              </a:rPr>
              <a:t>栈顶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top-of-stack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ST</a:t>
            </a:r>
            <a:r>
              <a:rPr lang="zh-CN" altLang="en-US" dirty="0" smtClean="0"/>
              <a:t>）位表示当前寻址为栈顶的寄存器，通常是寄存器</a:t>
            </a:r>
            <a:r>
              <a:rPr lang="en-US" altLang="zh-CN" dirty="0" smtClean="0">
                <a:solidFill>
                  <a:srgbClr val="3333CC"/>
                </a:solidFill>
              </a:rPr>
              <a:t>ST</a:t>
            </a:r>
            <a:r>
              <a:rPr lang="zh-CN" altLang="en-US" dirty="0" smtClean="0">
                <a:solidFill>
                  <a:srgbClr val="3333CC"/>
                </a:solidFill>
              </a:rPr>
              <a:t>（</a:t>
            </a:r>
            <a:r>
              <a:rPr lang="en-US" altLang="zh-CN" dirty="0" smtClean="0">
                <a:solidFill>
                  <a:srgbClr val="3333CC"/>
                </a:solidFill>
              </a:rPr>
              <a:t>0</a:t>
            </a:r>
            <a:r>
              <a:rPr lang="zh-CN" altLang="en-US" dirty="0" smtClean="0">
                <a:solidFill>
                  <a:srgbClr val="3333CC"/>
                </a:solidFill>
              </a:rPr>
              <a:t>）</a:t>
            </a:r>
            <a:r>
              <a:rPr lang="zh-CN" altLang="en-US" dirty="0" smtClean="0"/>
              <a:t>。</a:t>
            </a:r>
          </a:p>
          <a:p>
            <a:pPr marL="357188" lvl="1" indent="-171450" eaLnBrk="1" hangingPunct="1"/>
            <a:r>
              <a:rPr lang="en-US" altLang="zh-CN" dirty="0" smtClean="0">
                <a:solidFill>
                  <a:srgbClr val="CC0000"/>
                </a:solidFill>
              </a:rPr>
              <a:t>ES	</a:t>
            </a:r>
            <a:r>
              <a:rPr lang="zh-CN" altLang="en-US" dirty="0" smtClean="0">
                <a:solidFill>
                  <a:srgbClr val="CC0000"/>
                </a:solidFill>
              </a:rPr>
              <a:t>错误汇总</a:t>
            </a:r>
            <a:r>
              <a:rPr lang="zh-CN" altLang="en-US" dirty="0" smtClean="0"/>
              <a:t>（</a:t>
            </a:r>
            <a:r>
              <a:rPr lang="en-US" altLang="zh-CN" dirty="0" smtClean="0"/>
              <a:t>error summary</a:t>
            </a:r>
            <a:r>
              <a:rPr lang="zh-CN" altLang="en-US" dirty="0" smtClean="0"/>
              <a:t>）位，当任何一个非屏蔽的错误位（</a:t>
            </a:r>
            <a:r>
              <a:rPr lang="en-US" altLang="zh-CN" dirty="0" smtClean="0"/>
              <a:t>PE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ZE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DE</a:t>
            </a:r>
            <a:r>
              <a:rPr lang="zh-CN" altLang="en-US" dirty="0" smtClean="0"/>
              <a:t>或</a:t>
            </a:r>
            <a:r>
              <a:rPr lang="en-US" altLang="zh-CN" dirty="0" smtClean="0"/>
              <a:t>IE</a:t>
            </a:r>
            <a:r>
              <a:rPr lang="zh-CN" altLang="en-US" dirty="0" smtClean="0"/>
              <a:t>）被置位时，则</a:t>
            </a:r>
            <a:r>
              <a:rPr lang="en-US" altLang="zh-CN" dirty="0" smtClean="0"/>
              <a:t>ES</a:t>
            </a:r>
            <a:r>
              <a:rPr lang="zh-CN" altLang="en-US" dirty="0" smtClean="0"/>
              <a:t>被置位。在</a:t>
            </a:r>
            <a:r>
              <a:rPr lang="en-US" altLang="zh-CN" dirty="0" smtClean="0"/>
              <a:t>8087</a:t>
            </a:r>
            <a:r>
              <a:rPr lang="zh-CN" altLang="en-US" dirty="0" smtClean="0"/>
              <a:t>协处理器中该位也可引起协处理器中断。但从</a:t>
            </a:r>
            <a:r>
              <a:rPr lang="en-US" altLang="zh-CN" dirty="0" smtClean="0"/>
              <a:t>80187</a:t>
            </a:r>
            <a:r>
              <a:rPr lang="zh-CN" altLang="en-US" dirty="0" smtClean="0"/>
              <a:t>开始，不再有协处理器中断。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644C974-E469-4AA8-877C-C537B9051B94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142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6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状态寄存器</a:t>
            </a:r>
          </a:p>
        </p:txBody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4513263"/>
          </a:xfrm>
        </p:spPr>
        <p:txBody>
          <a:bodyPr/>
          <a:lstStyle/>
          <a:p>
            <a:pPr marL="450850" lvl="1" indent="-265113" eaLnBrk="1" hangingPunct="1"/>
            <a:r>
              <a:rPr lang="en-US" altLang="zh-CN" smtClean="0">
                <a:solidFill>
                  <a:srgbClr val="CC0000"/>
                </a:solidFill>
              </a:rPr>
              <a:t>SF	</a:t>
            </a:r>
            <a:r>
              <a:rPr lang="zh-CN" altLang="en-US" smtClean="0">
                <a:solidFill>
                  <a:srgbClr val="CC0000"/>
                </a:solidFill>
              </a:rPr>
              <a:t>堆栈标志</a:t>
            </a:r>
            <a:r>
              <a:rPr lang="zh-CN" altLang="en-US" smtClean="0"/>
              <a:t>（</a:t>
            </a:r>
            <a:r>
              <a:rPr lang="en-US" altLang="zh-CN" smtClean="0"/>
              <a:t>stack flag</a:t>
            </a:r>
            <a:r>
              <a:rPr lang="zh-CN" altLang="en-US" smtClean="0"/>
              <a:t>）位用于区分堆栈上溢和下溢的非法操作。当该位被置</a:t>
            </a:r>
            <a:r>
              <a:rPr lang="en-US" altLang="zh-CN" smtClean="0"/>
              <a:t>1</a:t>
            </a:r>
            <a:r>
              <a:rPr lang="zh-CN" altLang="en-US" smtClean="0"/>
              <a:t>时，再根据标志位</a:t>
            </a:r>
            <a:r>
              <a:rPr lang="en-US" altLang="zh-CN" smtClean="0"/>
              <a:t>B9</a:t>
            </a:r>
            <a:r>
              <a:rPr lang="zh-CN" altLang="en-US" smtClean="0"/>
              <a:t>（</a:t>
            </a:r>
            <a:r>
              <a:rPr lang="en-US" altLang="zh-CN" smtClean="0"/>
              <a:t>C1</a:t>
            </a:r>
            <a:r>
              <a:rPr lang="zh-CN" altLang="en-US" smtClean="0"/>
              <a:t>）来区分上溢和下溢两种情况。</a:t>
            </a:r>
          </a:p>
          <a:p>
            <a:pPr marL="450850" lvl="1" indent="-265113" eaLnBrk="1" hangingPunct="1"/>
            <a:r>
              <a:rPr lang="en-US" altLang="zh-CN" smtClean="0">
                <a:solidFill>
                  <a:srgbClr val="CC0000"/>
                </a:solidFill>
              </a:rPr>
              <a:t>PE	</a:t>
            </a:r>
            <a:r>
              <a:rPr lang="zh-CN" altLang="en-US" smtClean="0">
                <a:solidFill>
                  <a:srgbClr val="CC0000"/>
                </a:solidFill>
              </a:rPr>
              <a:t>精度错误</a:t>
            </a:r>
            <a:r>
              <a:rPr lang="zh-CN" altLang="en-US" smtClean="0"/>
              <a:t>（</a:t>
            </a:r>
            <a:r>
              <a:rPr lang="en-US" altLang="zh-CN" smtClean="0"/>
              <a:t>precision error</a:t>
            </a:r>
            <a:r>
              <a:rPr lang="zh-CN" altLang="en-US" smtClean="0"/>
              <a:t>）表明结果或操作数超过了设定的精度范围。</a:t>
            </a:r>
          </a:p>
          <a:p>
            <a:pPr marL="450850" lvl="1" indent="-265113" eaLnBrk="1" hangingPunct="1"/>
            <a:r>
              <a:rPr lang="en-US" altLang="zh-CN" smtClean="0">
                <a:solidFill>
                  <a:srgbClr val="CC0000"/>
                </a:solidFill>
              </a:rPr>
              <a:t>UE	</a:t>
            </a:r>
            <a:r>
              <a:rPr lang="zh-CN" altLang="en-US" smtClean="0">
                <a:solidFill>
                  <a:srgbClr val="CC0000"/>
                </a:solidFill>
              </a:rPr>
              <a:t>下溢错误</a:t>
            </a:r>
            <a:r>
              <a:rPr lang="zh-CN" altLang="en-US" smtClean="0"/>
              <a:t>（</a:t>
            </a:r>
            <a:r>
              <a:rPr lang="en-US" altLang="zh-CN" smtClean="0"/>
              <a:t>underflow error</a:t>
            </a:r>
            <a:r>
              <a:rPr lang="zh-CN" altLang="en-US" smtClean="0"/>
              <a:t>）表明一个非</a:t>
            </a:r>
            <a:r>
              <a:rPr lang="en-US" altLang="zh-CN" smtClean="0"/>
              <a:t>0</a:t>
            </a:r>
            <a:r>
              <a:rPr lang="zh-CN" altLang="en-US" smtClean="0"/>
              <a:t>的结果太小，以致于不能用由控制字选择的当前精度来表示。</a:t>
            </a:r>
          </a:p>
          <a:p>
            <a:pPr marL="450850" lvl="1" indent="-265113" eaLnBrk="1" hangingPunct="1"/>
            <a:r>
              <a:rPr lang="en-US" altLang="zh-CN" smtClean="0">
                <a:solidFill>
                  <a:srgbClr val="CC0000"/>
                </a:solidFill>
              </a:rPr>
              <a:t>OE	</a:t>
            </a:r>
            <a:r>
              <a:rPr lang="zh-CN" altLang="en-US" smtClean="0">
                <a:solidFill>
                  <a:srgbClr val="CC0000"/>
                </a:solidFill>
              </a:rPr>
              <a:t>上溢错误</a:t>
            </a:r>
            <a:r>
              <a:rPr lang="zh-CN" altLang="en-US" smtClean="0"/>
              <a:t>（</a:t>
            </a:r>
            <a:r>
              <a:rPr lang="en-US" altLang="zh-CN" smtClean="0"/>
              <a:t>overflow error</a:t>
            </a:r>
            <a:r>
              <a:rPr lang="zh-CN" altLang="en-US" smtClean="0"/>
              <a:t>）表明结果太大而不能被表示出来，如果此错误被屏蔽，则协处理器对上溢错误就会产生一个无穷大。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07EC547-6562-4709-B6CC-3CAE6C691A9A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143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7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状态寄存器</a:t>
            </a:r>
          </a:p>
        </p:txBody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5248275"/>
          </a:xfrm>
        </p:spPr>
        <p:txBody>
          <a:bodyPr/>
          <a:lstStyle/>
          <a:p>
            <a:pPr marL="357188" lvl="1" indent="-177800" eaLnBrk="1" hangingPunct="1"/>
            <a:r>
              <a:rPr lang="en-US" altLang="zh-CN" smtClean="0">
                <a:solidFill>
                  <a:srgbClr val="CC0000"/>
                </a:solidFill>
              </a:rPr>
              <a:t>ZE	</a:t>
            </a:r>
            <a:r>
              <a:rPr lang="zh-CN" altLang="en-US" smtClean="0">
                <a:solidFill>
                  <a:srgbClr val="CC0000"/>
                </a:solidFill>
              </a:rPr>
              <a:t>被零除错误</a:t>
            </a:r>
            <a:r>
              <a:rPr lang="zh-CN" altLang="en-US" smtClean="0"/>
              <a:t>（</a:t>
            </a:r>
            <a:r>
              <a:rPr lang="en-US" altLang="zh-CN" smtClean="0"/>
              <a:t>zero error</a:t>
            </a:r>
            <a:r>
              <a:rPr lang="zh-CN" altLang="en-US" smtClean="0"/>
              <a:t>）表明当被除数是非无穷大和非零时，除数是零。</a:t>
            </a:r>
          </a:p>
          <a:p>
            <a:pPr marL="357188" lvl="1" indent="-177800" eaLnBrk="1" hangingPunct="1"/>
            <a:r>
              <a:rPr lang="en-US" altLang="zh-CN" smtClean="0">
                <a:solidFill>
                  <a:srgbClr val="CC0000"/>
                </a:solidFill>
              </a:rPr>
              <a:t>DE	</a:t>
            </a:r>
            <a:r>
              <a:rPr lang="zh-CN" altLang="en-US" smtClean="0">
                <a:solidFill>
                  <a:srgbClr val="CC0000"/>
                </a:solidFill>
              </a:rPr>
              <a:t>非规格化操作数错误</a:t>
            </a:r>
            <a:r>
              <a:rPr lang="zh-CN" altLang="en-US" smtClean="0"/>
              <a:t>（</a:t>
            </a:r>
            <a:r>
              <a:rPr lang="en-US" altLang="zh-CN" smtClean="0"/>
              <a:t>denormalized error</a:t>
            </a:r>
            <a:r>
              <a:rPr lang="zh-CN" altLang="en-US" smtClean="0"/>
              <a:t>）表明至少有一个操作数是非规格化的。</a:t>
            </a:r>
          </a:p>
          <a:p>
            <a:pPr marL="357188" lvl="1" indent="-177800" eaLnBrk="1" hangingPunct="1"/>
            <a:r>
              <a:rPr lang="en-US" altLang="zh-CN" smtClean="0">
                <a:solidFill>
                  <a:srgbClr val="CC0000"/>
                </a:solidFill>
              </a:rPr>
              <a:t>IE	</a:t>
            </a:r>
            <a:r>
              <a:rPr lang="zh-CN" altLang="en-US" smtClean="0">
                <a:solidFill>
                  <a:srgbClr val="CC0000"/>
                </a:solidFill>
              </a:rPr>
              <a:t>非法操作错误</a:t>
            </a:r>
            <a:r>
              <a:rPr lang="zh-CN" altLang="en-US" smtClean="0"/>
              <a:t>（</a:t>
            </a:r>
            <a:r>
              <a:rPr lang="en-US" altLang="zh-CN" smtClean="0"/>
              <a:t>Invalid error</a:t>
            </a:r>
            <a:r>
              <a:rPr lang="zh-CN" altLang="en-US" smtClean="0"/>
              <a:t>）表明堆栈有上溢或下溢错误，是不确定的形式（</a:t>
            </a:r>
            <a:r>
              <a:rPr lang="en-US" altLang="zh-CN" smtClean="0"/>
              <a:t>0÷0</a:t>
            </a:r>
            <a:r>
              <a:rPr lang="zh-CN" altLang="en-US" smtClean="0"/>
              <a:t>、</a:t>
            </a:r>
            <a:r>
              <a:rPr lang="en-US" altLang="zh-CN" smtClean="0"/>
              <a:t>+  </a:t>
            </a:r>
            <a:r>
              <a:rPr lang="zh-CN" altLang="en-US" smtClean="0"/>
              <a:t>和</a:t>
            </a:r>
            <a:r>
              <a:rPr lang="en-US" altLang="zh-CN" smtClean="0"/>
              <a:t>-</a:t>
            </a:r>
            <a:r>
              <a:rPr lang="zh-CN" altLang="en-US" smtClean="0"/>
              <a:t>等），或者使用了</a:t>
            </a:r>
            <a:r>
              <a:rPr lang="en-US" altLang="zh-CN" smtClean="0"/>
              <a:t>NAN</a:t>
            </a:r>
            <a:r>
              <a:rPr lang="zh-CN" altLang="en-US" smtClean="0"/>
              <a:t>作为操作数。此标志表明诸如对负数开平方等类似的错误。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05E669D-7456-4852-8178-CFAA80BE847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144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状态寄存器</a:t>
            </a:r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5248275"/>
          </a:xfrm>
        </p:spPr>
        <p:txBody>
          <a:bodyPr/>
          <a:lstStyle/>
          <a:p>
            <a:pPr eaLnBrk="1" hangingPunct="1"/>
            <a:r>
              <a:rPr lang="en-US" altLang="zh-CN" sz="2400" dirty="0" smtClean="0"/>
              <a:t>FSTSW</a:t>
            </a:r>
            <a:r>
              <a:rPr lang="zh-CN" altLang="en-US" sz="2400" dirty="0" smtClean="0"/>
              <a:t>指令：访问状态寄存器，状态寄存器→内存字单元</a:t>
            </a:r>
            <a:endParaRPr lang="en-US" altLang="zh-CN" sz="2400" dirty="0" smtClean="0"/>
          </a:p>
          <a:p>
            <a:pPr eaLnBrk="1" hangingPunct="1"/>
            <a:r>
              <a:rPr lang="en-US" altLang="zh-CN" sz="2400" dirty="0" smtClean="0"/>
              <a:t>FSTSW AX</a:t>
            </a:r>
            <a:r>
              <a:rPr lang="zh-CN" altLang="en-US" sz="2400" dirty="0" smtClean="0"/>
              <a:t>：状态寄存器中的内容→微处理器的</a:t>
            </a:r>
            <a:r>
              <a:rPr lang="en-US" altLang="zh-CN" sz="2400" dirty="0" smtClean="0"/>
              <a:t>AX</a:t>
            </a:r>
            <a:r>
              <a:rPr lang="zh-CN" altLang="en-US" sz="2400" dirty="0" smtClean="0"/>
              <a:t>寄存器中</a:t>
            </a:r>
            <a:endParaRPr lang="en-US" altLang="zh-CN" sz="2400" dirty="0" smtClean="0"/>
          </a:p>
          <a:p>
            <a:pPr eaLnBrk="1" hangingPunct="1"/>
            <a:r>
              <a:rPr lang="zh-CN" altLang="en-US" sz="2400" dirty="0" smtClean="0"/>
              <a:t>协处理器和微处理器之间的通信：</a:t>
            </a:r>
            <a:endParaRPr lang="en-US" altLang="zh-CN" sz="2400" dirty="0" smtClean="0"/>
          </a:p>
          <a:p>
            <a:pPr lvl="1" eaLnBrk="1" hangingPunct="1"/>
            <a:r>
              <a:rPr lang="en-US" altLang="zh-CN" sz="2000" dirty="0" smtClean="0"/>
              <a:t>80187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80287</a:t>
            </a:r>
            <a:r>
              <a:rPr lang="zh-CN" altLang="en-US" sz="2000" dirty="0" smtClean="0"/>
              <a:t>：通过</a:t>
            </a:r>
            <a:r>
              <a:rPr lang="en-US" altLang="zh-CN" sz="2000" dirty="0" smtClean="0"/>
              <a:t>I</a:t>
            </a:r>
            <a:r>
              <a:rPr lang="zh-CN" altLang="en-US" sz="2000" dirty="0" smtClean="0"/>
              <a:t>／</a:t>
            </a:r>
            <a:r>
              <a:rPr lang="en-US" altLang="zh-CN" sz="2000" dirty="0" smtClean="0"/>
              <a:t>O</a:t>
            </a:r>
            <a:r>
              <a:rPr lang="zh-CN" altLang="en-US" sz="2000" dirty="0" smtClean="0"/>
              <a:t>端口</a:t>
            </a:r>
            <a:r>
              <a:rPr lang="en-US" altLang="zh-CN" sz="2000" dirty="0" smtClean="0"/>
              <a:t>00FAH</a:t>
            </a:r>
            <a:r>
              <a:rPr lang="zh-CN" altLang="en-US" sz="2000" dirty="0" smtClean="0"/>
              <a:t>～</a:t>
            </a:r>
            <a:r>
              <a:rPr lang="en-US" altLang="zh-CN" sz="2000" dirty="0" smtClean="0"/>
              <a:t>00FFH</a:t>
            </a:r>
            <a:r>
              <a:rPr lang="zh-CN" altLang="en-US" sz="2000" dirty="0" smtClean="0"/>
              <a:t>实现</a:t>
            </a:r>
            <a:endParaRPr lang="en-US" altLang="zh-CN" sz="2000" dirty="0" smtClean="0"/>
          </a:p>
          <a:p>
            <a:pPr lvl="1" eaLnBrk="1" hangingPunct="1"/>
            <a:r>
              <a:rPr lang="en-US" altLang="zh-CN" sz="2000" dirty="0" smtClean="0"/>
              <a:t>80387</a:t>
            </a:r>
            <a:r>
              <a:rPr lang="zh-CN" altLang="en-US" sz="2000" dirty="0" smtClean="0"/>
              <a:t>～</a:t>
            </a:r>
            <a:r>
              <a:rPr lang="en-US" altLang="zh-CN" sz="2000" dirty="0" smtClean="0"/>
              <a:t>Pentium4</a:t>
            </a:r>
            <a:r>
              <a:rPr lang="zh-CN" altLang="en-US" sz="2000" dirty="0" smtClean="0"/>
              <a:t>：通过</a:t>
            </a:r>
            <a:r>
              <a:rPr lang="en-US" altLang="zh-CN" sz="2000" dirty="0" smtClean="0"/>
              <a:t>I</a:t>
            </a:r>
            <a:r>
              <a:rPr lang="zh-CN" altLang="en-US" sz="2000" dirty="0" smtClean="0"/>
              <a:t>／</a:t>
            </a:r>
            <a:r>
              <a:rPr lang="en-US" altLang="zh-CN" sz="2000" dirty="0" smtClean="0"/>
              <a:t>O</a:t>
            </a:r>
            <a:r>
              <a:rPr lang="zh-CN" altLang="en-US" sz="2000" dirty="0" smtClean="0"/>
              <a:t>端口</a:t>
            </a:r>
            <a:r>
              <a:rPr lang="en-US" altLang="zh-CN" sz="2000" dirty="0" smtClean="0"/>
              <a:t>800000FAH</a:t>
            </a:r>
            <a:r>
              <a:rPr lang="zh-CN" altLang="en-US" sz="2000" dirty="0" smtClean="0"/>
              <a:t>～</a:t>
            </a:r>
            <a:r>
              <a:rPr lang="en-US" altLang="zh-CN" sz="2000" dirty="0" smtClean="0"/>
              <a:t>800000FFH</a:t>
            </a:r>
            <a:r>
              <a:rPr lang="zh-CN" altLang="en-US" sz="2000" dirty="0" smtClean="0"/>
              <a:t>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14D39D5-EBAA-4190-9E1C-BB7F30823252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145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控制寄存器 </a:t>
            </a:r>
          </a:p>
        </p:txBody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643813" cy="5248275"/>
          </a:xfrm>
        </p:spPr>
        <p:txBody>
          <a:bodyPr/>
          <a:lstStyle/>
          <a:p>
            <a:pPr marL="457200" indent="-457200" eaLnBrk="1" hangingPunct="1"/>
            <a:r>
              <a:rPr lang="zh-CN" altLang="en-US" sz="2400" smtClean="0"/>
              <a:t>控制寄存器包括精度控制、舍入控制和无穷大控制，它也可以屏蔽或者不屏蔽与状态寄存器最右边</a:t>
            </a:r>
            <a:r>
              <a:rPr lang="en-US" altLang="zh-CN" sz="2400" smtClean="0"/>
              <a:t>6</a:t>
            </a:r>
            <a:r>
              <a:rPr lang="zh-CN" altLang="en-US" sz="2400" smtClean="0"/>
              <a:t>位对应的异常位。</a:t>
            </a:r>
            <a:r>
              <a:rPr lang="en-US" altLang="zh-CN" sz="2400" smtClean="0"/>
              <a:t>FLDCW</a:t>
            </a:r>
            <a:r>
              <a:rPr lang="zh-CN" altLang="en-US" sz="2400" smtClean="0"/>
              <a:t>指令用于给控制寄存器赋值。</a:t>
            </a:r>
          </a:p>
          <a:p>
            <a:pPr marL="457200" indent="-457200" eaLnBrk="1" hangingPunct="1"/>
            <a:r>
              <a:rPr lang="zh-CN" altLang="en-US" sz="2400" smtClean="0"/>
              <a:t>控制寄存器中各位及各个组合位的功能：</a:t>
            </a:r>
          </a:p>
          <a:p>
            <a:pPr marL="838200" lvl="1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zh-CN" smtClean="0"/>
              <a:t>IC	</a:t>
            </a:r>
            <a:r>
              <a:rPr lang="zh-CN" altLang="en-US" smtClean="0"/>
              <a:t>无穷大控制（</a:t>
            </a:r>
            <a:r>
              <a:rPr lang="en-US" altLang="zh-CN" smtClean="0"/>
              <a:t>infinity control</a:t>
            </a:r>
            <a:r>
              <a:rPr lang="zh-CN" altLang="en-US" smtClean="0"/>
              <a:t>）</a:t>
            </a:r>
          </a:p>
          <a:p>
            <a:pPr marL="838200" lvl="1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zh-CN" smtClean="0"/>
              <a:t>RC	</a:t>
            </a:r>
            <a:r>
              <a:rPr lang="zh-CN" altLang="en-US" smtClean="0"/>
              <a:t>舍入控制（</a:t>
            </a:r>
            <a:r>
              <a:rPr lang="en-US" altLang="zh-CN" smtClean="0"/>
              <a:t>rounding control</a:t>
            </a:r>
            <a:r>
              <a:rPr lang="zh-CN" altLang="en-US" smtClean="0"/>
              <a:t>）</a:t>
            </a:r>
          </a:p>
          <a:p>
            <a:pPr marL="838200" lvl="1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zh-CN" smtClean="0"/>
              <a:t>PC	</a:t>
            </a:r>
            <a:r>
              <a:rPr lang="zh-CN" altLang="en-US" smtClean="0"/>
              <a:t>精度控制（</a:t>
            </a:r>
            <a:r>
              <a:rPr lang="en-US" altLang="zh-CN" smtClean="0"/>
              <a:t>precision control</a:t>
            </a:r>
            <a:r>
              <a:rPr lang="zh-CN" altLang="en-US" smtClean="0"/>
              <a:t>）</a:t>
            </a:r>
          </a:p>
          <a:p>
            <a:pPr marL="838200" lvl="1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zh-CN" smtClean="0"/>
              <a:t>Exception Masks	</a:t>
            </a:r>
            <a:r>
              <a:rPr lang="zh-CN" altLang="en-US" smtClean="0"/>
              <a:t>异常屏蔽字段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D95E5B1-4A22-4D08-99B3-E68EDB823F4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146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0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09600" indent="-609600" eaLnBrk="1" hangingPunct="1"/>
            <a:r>
              <a:rPr lang="en-GB" altLang="zh-CN" smtClean="0"/>
              <a:t>80387</a:t>
            </a:r>
            <a:r>
              <a:rPr lang="zh-CN" altLang="en-GB" smtClean="0"/>
              <a:t>控制寄存器</a:t>
            </a:r>
            <a:endParaRPr lang="zh-CN" altLang="en-US" smtClean="0"/>
          </a:p>
        </p:txBody>
      </p:sp>
      <p:sp>
        <p:nvSpPr>
          <p:cNvPr id="150532" name="Rectangle 3"/>
          <p:cNvSpPr>
            <a:spLocks noChangeArrowheads="1"/>
          </p:cNvSpPr>
          <p:nvPr/>
        </p:nvSpPr>
        <p:spPr bwMode="auto">
          <a:xfrm>
            <a:off x="0" y="1700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10628" name="Object 4"/>
          <p:cNvGraphicFramePr>
            <a:graphicFrameLocks noChangeAspect="1"/>
          </p:cNvGraphicFramePr>
          <p:nvPr/>
        </p:nvGraphicFramePr>
        <p:xfrm>
          <a:off x="539750" y="981075"/>
          <a:ext cx="7561263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54" name="Visio" r:id="rId3" imgW="4895951" imgH="3514657" progId="Visio.Drawing.11">
                  <p:embed/>
                </p:oleObj>
              </mc:Choice>
              <mc:Fallback>
                <p:oleObj name="Visio" r:id="rId3" imgW="4895951" imgH="3514657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981075"/>
                        <a:ext cx="7561263" cy="544512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4" name="Rectangle 5"/>
          <p:cNvSpPr>
            <a:spLocks noChangeArrowheads="1"/>
          </p:cNvSpPr>
          <p:nvPr/>
        </p:nvSpPr>
        <p:spPr bwMode="auto">
          <a:xfrm>
            <a:off x="0" y="2824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06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27E2D20-9893-42FE-8B7D-A2C5E461C859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147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1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标记寄存器</a:t>
            </a:r>
          </a:p>
        </p:txBody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4440238"/>
          </a:xfrm>
        </p:spPr>
        <p:txBody>
          <a:bodyPr/>
          <a:lstStyle/>
          <a:p>
            <a:pPr eaLnBrk="1" hangingPunct="1"/>
            <a:r>
              <a:rPr lang="zh-CN" altLang="en-US" sz="2400" dirty="0" smtClean="0"/>
              <a:t>标记寄存器（</a:t>
            </a:r>
            <a:r>
              <a:rPr lang="en-US" altLang="zh-CN" sz="2400" dirty="0" smtClean="0"/>
              <a:t>tag register</a:t>
            </a:r>
            <a:r>
              <a:rPr lang="zh-CN" altLang="en-US" sz="2400" dirty="0"/>
              <a:t>）：特征</a:t>
            </a:r>
            <a:r>
              <a:rPr lang="zh-CN" altLang="en-US" sz="2400" dirty="0" smtClean="0"/>
              <a:t>寄存器；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000" dirty="0" smtClean="0"/>
              <a:t>表明堆栈中每个寄存器内容的状态特征</a:t>
            </a:r>
            <a:endParaRPr lang="en-US" altLang="zh-CN" sz="2000" dirty="0" smtClean="0"/>
          </a:p>
          <a:p>
            <a:pPr lvl="1" eaLnBrk="1" hangingPunct="1"/>
            <a:r>
              <a:rPr lang="en-US" altLang="zh-CN" sz="2000" dirty="0"/>
              <a:t>TAG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i</a:t>
            </a:r>
            <a:r>
              <a:rPr lang="zh-CN" altLang="en-US" sz="2000" dirty="0" smtClean="0"/>
              <a:t>）：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位，表示</a:t>
            </a:r>
            <a:r>
              <a:rPr lang="en-US" altLang="zh-CN" sz="2000" dirty="0" smtClean="0"/>
              <a:t>ST</a:t>
            </a:r>
            <a:r>
              <a:rPr lang="zh-CN" altLang="en-US" sz="2000" dirty="0" smtClean="0"/>
              <a:t>（</a:t>
            </a:r>
            <a:r>
              <a:rPr lang="en-US" altLang="zh-CN" sz="2000" dirty="0" err="1" smtClean="0"/>
              <a:t>i</a:t>
            </a:r>
            <a:r>
              <a:rPr lang="zh-CN" altLang="en-US" sz="2000" dirty="0" smtClean="0"/>
              <a:t>）的状态。</a:t>
            </a:r>
            <a:endParaRPr lang="en-US" altLang="zh-CN" sz="2000" dirty="0" smtClean="0"/>
          </a:p>
          <a:p>
            <a:pPr lvl="1" eaLnBrk="1" hangingPunct="1"/>
            <a:r>
              <a:rPr lang="en-US" altLang="zh-CN" sz="2000" dirty="0" smtClean="0"/>
              <a:t>TAG</a:t>
            </a:r>
            <a:r>
              <a:rPr lang="zh-CN" altLang="en-US" sz="2000" dirty="0" smtClean="0"/>
              <a:t>（</a:t>
            </a:r>
            <a:r>
              <a:rPr lang="en-US" altLang="zh-CN" sz="2000" dirty="0" err="1" smtClean="0"/>
              <a:t>i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=00</a:t>
            </a:r>
            <a:r>
              <a:rPr lang="zh-CN" altLang="en-US" sz="2000" dirty="0" smtClean="0"/>
              <a:t>～</a:t>
            </a:r>
            <a:r>
              <a:rPr lang="en-US" altLang="zh-CN" sz="2000" dirty="0" smtClean="0"/>
              <a:t>11</a:t>
            </a:r>
            <a:r>
              <a:rPr lang="zh-CN" altLang="en-US" sz="2000" dirty="0" smtClean="0"/>
              <a:t>：正确数据、数据为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、数据非法、无数据</a:t>
            </a:r>
          </a:p>
          <a:p>
            <a:pPr eaLnBrk="1" hangingPunct="1"/>
            <a:r>
              <a:rPr lang="zh-CN" altLang="en-US" sz="2400" dirty="0" smtClean="0"/>
              <a:t>通过程序查看标记寄存器的唯一方法是使用</a:t>
            </a:r>
            <a:r>
              <a:rPr lang="en-US" altLang="zh-CN" sz="2400" dirty="0" smtClean="0"/>
              <a:t>FSTENV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FSAVE</a:t>
            </a:r>
            <a:r>
              <a:rPr lang="zh-CN" altLang="en-US" sz="2400" dirty="0" smtClean="0"/>
              <a:t>或</a:t>
            </a:r>
            <a:r>
              <a:rPr lang="en-US" altLang="zh-CN" sz="2400" dirty="0" smtClean="0"/>
              <a:t>FRSTOR</a:t>
            </a:r>
            <a:r>
              <a:rPr lang="zh-CN" altLang="en-US" sz="2400" dirty="0" smtClean="0"/>
              <a:t>指令来存储协处理器操作环境。其中每条指令均可将标记寄存器与其他协处理器数据一起存储。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5747CE9-6135-448C-9A5A-01A5C0ECE64C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148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/>
              <a:t>标记寄存器</a:t>
            </a:r>
          </a:p>
        </p:txBody>
      </p:sp>
      <p:sp>
        <p:nvSpPr>
          <p:cNvPr id="152580" name="Rectangle 3"/>
          <p:cNvSpPr>
            <a:spLocks noChangeArrowheads="1"/>
          </p:cNvSpPr>
          <p:nvPr/>
        </p:nvSpPr>
        <p:spPr bwMode="auto">
          <a:xfrm>
            <a:off x="0" y="2824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12676" name="Object 4"/>
          <p:cNvGraphicFramePr>
            <a:graphicFrameLocks noChangeAspect="1"/>
          </p:cNvGraphicFramePr>
          <p:nvPr/>
        </p:nvGraphicFramePr>
        <p:xfrm>
          <a:off x="468313" y="1268413"/>
          <a:ext cx="7704137" cy="254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2" name="Visio" r:id="rId3" imgW="3638449" imgH="1200285" progId="Visio.Drawing.11">
                  <p:embed/>
                </p:oleObj>
              </mc:Choice>
              <mc:Fallback>
                <p:oleObj name="Visio" r:id="rId3" imgW="3638449" imgH="120028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268413"/>
                        <a:ext cx="7704137" cy="2547937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2677" name="Picture 5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26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126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5F4E45-8A26-4C8F-87A4-9B08A1335AE2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149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二、浮点运算流水线</a:t>
            </a:r>
          </a:p>
        </p:txBody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2281238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 sz="2400" dirty="0" smtClean="0">
                <a:solidFill>
                  <a:srgbClr val="0033CC"/>
                </a:solidFill>
              </a:rPr>
              <a:t>流水线原理：</a:t>
            </a:r>
            <a:r>
              <a:rPr lang="zh-CN" altLang="en-US" sz="2400" dirty="0" smtClean="0"/>
              <a:t>把输入的任务分割为一系列的子任务，使各子任务能在流水线的各个阶段</a:t>
            </a:r>
            <a:r>
              <a:rPr lang="zh-CN" altLang="en-US" sz="2400" dirty="0" smtClean="0">
                <a:solidFill>
                  <a:srgbClr val="CC0000"/>
                </a:solidFill>
              </a:rPr>
              <a:t>并发地</a:t>
            </a:r>
            <a:r>
              <a:rPr lang="zh-CN" altLang="en-US" sz="2400" dirty="0" smtClean="0"/>
              <a:t>执行。将任务连续不断地输入流水线，从而实现了子任务的</a:t>
            </a:r>
            <a:r>
              <a:rPr lang="zh-CN" altLang="en-US" sz="2400" dirty="0" smtClean="0">
                <a:solidFill>
                  <a:srgbClr val="CC0000"/>
                </a:solidFill>
              </a:rPr>
              <a:t>并行</a:t>
            </a:r>
            <a:r>
              <a:rPr lang="zh-CN" altLang="en-US" sz="2400" dirty="0" smtClean="0"/>
              <a:t>。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sz="2400" dirty="0" smtClean="0"/>
              <a:t>流水处理大幅度地改善了计算机的系统性能，是在计算机上实现</a:t>
            </a:r>
            <a:r>
              <a:rPr lang="zh-CN" altLang="en-US" sz="2400" dirty="0" smtClean="0">
                <a:solidFill>
                  <a:srgbClr val="CC0000"/>
                </a:solidFill>
              </a:rPr>
              <a:t>时间并行性</a:t>
            </a:r>
            <a:r>
              <a:rPr lang="zh-CN" altLang="en-US" sz="2400" dirty="0" smtClean="0"/>
              <a:t>的一种非常经济的方法。</a:t>
            </a:r>
          </a:p>
        </p:txBody>
      </p:sp>
      <p:sp>
        <p:nvSpPr>
          <p:cNvPr id="153605" name="Rectangle 4"/>
          <p:cNvSpPr>
            <a:spLocks noChangeArrowheads="1"/>
          </p:cNvSpPr>
          <p:nvPr/>
        </p:nvSpPr>
        <p:spPr bwMode="auto">
          <a:xfrm>
            <a:off x="0" y="2557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13701" name="Object 5"/>
          <p:cNvGraphicFramePr>
            <a:graphicFrameLocks noChangeAspect="1"/>
          </p:cNvGraphicFramePr>
          <p:nvPr/>
        </p:nvGraphicFramePr>
        <p:xfrm>
          <a:off x="1116013" y="3573463"/>
          <a:ext cx="5903912" cy="274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6" name="Visio" r:id="rId3" imgW="3654720" imgH="1700280" progId="Visio.Drawing.11">
                  <p:embed/>
                </p:oleObj>
              </mc:Choice>
              <mc:Fallback>
                <p:oleObj name="Visio" r:id="rId3" imgW="3654720" imgH="170028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573463"/>
                        <a:ext cx="5903912" cy="27416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37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6EB76D-4262-46CA-8CFD-8D8155DFF421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3</a:t>
            </a:r>
            <a:r>
              <a:rPr lang="zh-CN" altLang="en-US" smtClean="0"/>
              <a:t>、补码加减运算器</a:t>
            </a:r>
          </a:p>
        </p:txBody>
      </p:sp>
      <p:graphicFrame>
        <p:nvGraphicFramePr>
          <p:cNvPr id="17412" name="Object 6"/>
          <p:cNvGraphicFramePr>
            <a:graphicFrameLocks noChangeAspect="1"/>
          </p:cNvGraphicFramePr>
          <p:nvPr/>
        </p:nvGraphicFramePr>
        <p:xfrm>
          <a:off x="900113" y="1341438"/>
          <a:ext cx="7056437" cy="397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Visio" r:id="rId3" imgW="3569208" imgH="2008251" progId="Visio.Drawing.11">
                  <p:embed/>
                </p:oleObj>
              </mc:Choice>
              <mc:Fallback>
                <p:oleObj name="Visio" r:id="rId3" imgW="3569208" imgH="2008251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41438"/>
                        <a:ext cx="7056437" cy="397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29619A-2278-4015-9098-9CEF8C0BF706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150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4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二、浮点运算流水线 </a:t>
            </a:r>
          </a:p>
        </p:txBody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4440238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en-US" altLang="zh-CN" smtClean="0"/>
              <a:t>Pentium</a:t>
            </a:r>
            <a:r>
              <a:rPr lang="zh-CN" altLang="en-US" smtClean="0"/>
              <a:t>浮点流水线</a:t>
            </a:r>
          </a:p>
          <a:p>
            <a:pPr marL="542925" lvl="1" indent="-357188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chemeClr val="hlink"/>
                </a:solidFill>
              </a:rPr>
              <a:t>①</a:t>
            </a:r>
            <a:r>
              <a:rPr lang="zh-CN" altLang="en-US" smtClean="0"/>
              <a:t>由</a:t>
            </a:r>
            <a:r>
              <a:rPr lang="zh-CN" altLang="en-US" smtClean="0">
                <a:solidFill>
                  <a:srgbClr val="CC0000"/>
                </a:solidFill>
              </a:rPr>
              <a:t>预取</a:t>
            </a:r>
            <a:r>
              <a:rPr lang="en-US" altLang="zh-CN" smtClean="0">
                <a:solidFill>
                  <a:srgbClr val="CC0000"/>
                </a:solidFill>
              </a:rPr>
              <a:t>PF</a:t>
            </a:r>
            <a:r>
              <a:rPr lang="zh-CN" altLang="en-US" smtClean="0">
                <a:solidFill>
                  <a:srgbClr val="CC0000"/>
                </a:solidFill>
              </a:rPr>
              <a:t>、首次译码</a:t>
            </a:r>
            <a:r>
              <a:rPr lang="en-US" altLang="zh-CN" smtClean="0">
                <a:solidFill>
                  <a:srgbClr val="CC0000"/>
                </a:solidFill>
              </a:rPr>
              <a:t>D1</a:t>
            </a:r>
            <a:r>
              <a:rPr lang="zh-CN" altLang="en-US" smtClean="0">
                <a:solidFill>
                  <a:srgbClr val="CC0000"/>
                </a:solidFill>
              </a:rPr>
              <a:t>、二次译码</a:t>
            </a:r>
            <a:r>
              <a:rPr lang="en-US" altLang="zh-CN" smtClean="0">
                <a:solidFill>
                  <a:srgbClr val="CC0000"/>
                </a:solidFill>
              </a:rPr>
              <a:t>D2</a:t>
            </a:r>
            <a:r>
              <a:rPr lang="zh-CN" altLang="en-US" smtClean="0">
                <a:solidFill>
                  <a:srgbClr val="CC0000"/>
                </a:solidFill>
              </a:rPr>
              <a:t>、取操作数</a:t>
            </a:r>
            <a:r>
              <a:rPr lang="en-US" altLang="zh-CN" smtClean="0">
                <a:solidFill>
                  <a:srgbClr val="CC0000"/>
                </a:solidFill>
              </a:rPr>
              <a:t>EX</a:t>
            </a:r>
            <a:r>
              <a:rPr lang="zh-CN" altLang="en-US" smtClean="0">
                <a:solidFill>
                  <a:srgbClr val="CC0000"/>
                </a:solidFill>
              </a:rPr>
              <a:t>、首次执行</a:t>
            </a:r>
            <a:r>
              <a:rPr lang="en-US" altLang="zh-CN" smtClean="0">
                <a:solidFill>
                  <a:srgbClr val="CC0000"/>
                </a:solidFill>
              </a:rPr>
              <a:t>X1</a:t>
            </a:r>
            <a:r>
              <a:rPr lang="zh-CN" altLang="en-US" smtClean="0">
                <a:solidFill>
                  <a:srgbClr val="CC0000"/>
                </a:solidFill>
              </a:rPr>
              <a:t>、二次执行</a:t>
            </a:r>
            <a:r>
              <a:rPr lang="en-US" altLang="zh-CN" smtClean="0">
                <a:solidFill>
                  <a:srgbClr val="CC0000"/>
                </a:solidFill>
              </a:rPr>
              <a:t>X2</a:t>
            </a:r>
            <a:r>
              <a:rPr lang="zh-CN" altLang="en-US" smtClean="0">
                <a:solidFill>
                  <a:srgbClr val="CC0000"/>
                </a:solidFill>
              </a:rPr>
              <a:t>、浮点寄存器写入</a:t>
            </a:r>
            <a:r>
              <a:rPr lang="en-US" altLang="zh-CN" smtClean="0">
                <a:solidFill>
                  <a:srgbClr val="CC0000"/>
                </a:solidFill>
              </a:rPr>
              <a:t>WF</a:t>
            </a:r>
            <a:r>
              <a:rPr lang="zh-CN" altLang="en-US" smtClean="0">
                <a:solidFill>
                  <a:srgbClr val="CC0000"/>
                </a:solidFill>
              </a:rPr>
              <a:t>和出错报告</a:t>
            </a:r>
            <a:r>
              <a:rPr lang="en-US" altLang="zh-CN" smtClean="0">
                <a:solidFill>
                  <a:srgbClr val="CC0000"/>
                </a:solidFill>
              </a:rPr>
              <a:t>ER</a:t>
            </a:r>
            <a:r>
              <a:rPr lang="zh-CN" altLang="en-US" smtClean="0"/>
              <a:t>共</a:t>
            </a:r>
            <a:r>
              <a:rPr lang="en-US" altLang="zh-CN" smtClean="0">
                <a:solidFill>
                  <a:srgbClr val="CC0000"/>
                </a:solidFill>
              </a:rPr>
              <a:t>8</a:t>
            </a:r>
            <a:r>
              <a:rPr lang="zh-CN" altLang="en-US" smtClean="0">
                <a:solidFill>
                  <a:srgbClr val="CC0000"/>
                </a:solidFill>
              </a:rPr>
              <a:t>个</a:t>
            </a:r>
            <a:r>
              <a:rPr lang="zh-CN" altLang="en-US" smtClean="0"/>
              <a:t>操作步骤组成。</a:t>
            </a:r>
          </a:p>
          <a:p>
            <a:pPr marL="542925" lvl="1" indent="-357188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chemeClr val="hlink"/>
                </a:solidFill>
              </a:rPr>
              <a:t>②</a:t>
            </a:r>
            <a:r>
              <a:rPr lang="zh-CN" altLang="en-US" smtClean="0"/>
              <a:t>由浮点接口、寄存器组及控制部件</a:t>
            </a:r>
            <a:r>
              <a:rPr lang="en-US" altLang="zh-CN" smtClean="0"/>
              <a:t>FIRC</a:t>
            </a:r>
            <a:r>
              <a:rPr lang="zh-CN" altLang="en-US" smtClean="0"/>
              <a:t>、浮点指数功能部件</a:t>
            </a:r>
            <a:r>
              <a:rPr lang="en-US" altLang="zh-CN" smtClean="0"/>
              <a:t>FEXP</a:t>
            </a:r>
            <a:r>
              <a:rPr lang="zh-CN" altLang="en-US" smtClean="0"/>
              <a:t>、浮点乘法部件</a:t>
            </a:r>
            <a:r>
              <a:rPr lang="en-US" altLang="zh-CN" smtClean="0"/>
              <a:t>FMUL</a:t>
            </a:r>
            <a:r>
              <a:rPr lang="zh-CN" altLang="en-US" smtClean="0"/>
              <a:t>、浮点加法部件</a:t>
            </a:r>
            <a:r>
              <a:rPr lang="en-US" altLang="zh-CN" smtClean="0"/>
              <a:t>FADD</a:t>
            </a:r>
            <a:r>
              <a:rPr lang="zh-CN" altLang="en-US" smtClean="0"/>
              <a:t>、浮点除法部件</a:t>
            </a:r>
            <a:r>
              <a:rPr lang="en-US" altLang="zh-CN" smtClean="0"/>
              <a:t>FDIV</a:t>
            </a:r>
            <a:r>
              <a:rPr lang="zh-CN" altLang="en-US" smtClean="0"/>
              <a:t>以及浮点舍入处理部件</a:t>
            </a:r>
            <a:r>
              <a:rPr lang="en-US" altLang="zh-CN" smtClean="0"/>
              <a:t>PFRND</a:t>
            </a:r>
            <a:r>
              <a:rPr lang="zh-CN" altLang="en-US" smtClean="0"/>
              <a:t>共</a:t>
            </a:r>
            <a:r>
              <a:rPr lang="en-US" altLang="zh-CN" smtClean="0">
                <a:solidFill>
                  <a:srgbClr val="CC0000"/>
                </a:solidFill>
              </a:rPr>
              <a:t>7</a:t>
            </a:r>
            <a:r>
              <a:rPr lang="zh-CN" altLang="en-US" smtClean="0">
                <a:solidFill>
                  <a:srgbClr val="CC0000"/>
                </a:solidFill>
              </a:rPr>
              <a:t>个部件</a:t>
            </a:r>
            <a:r>
              <a:rPr lang="zh-CN" altLang="en-US" smtClean="0"/>
              <a:t>组成。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921FE57-A908-4FCB-A621-8A6FA27AD589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151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二、浮点运算流水线 </a:t>
            </a: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4440238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en-US" altLang="zh-CN" smtClean="0"/>
              <a:t>Pentium</a:t>
            </a:r>
            <a:r>
              <a:rPr lang="zh-CN" altLang="en-US" smtClean="0"/>
              <a:t>浮点流水线</a:t>
            </a:r>
          </a:p>
          <a:p>
            <a:pPr marL="542925" lvl="1" indent="-357188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chemeClr val="hlink"/>
                </a:solidFill>
              </a:rPr>
              <a:t>③</a:t>
            </a:r>
            <a:r>
              <a:rPr lang="zh-CN" altLang="en-US" smtClean="0"/>
              <a:t>浮点的取数、加减法、乘法和比较等</a:t>
            </a:r>
            <a:r>
              <a:rPr lang="zh-CN" altLang="en-US" smtClean="0">
                <a:latin typeface="Arial" panose="020B0604020202020204" pitchFamily="34" charset="0"/>
              </a:rPr>
              <a:t>“</a:t>
            </a:r>
            <a:r>
              <a:rPr lang="zh-CN" altLang="en-US" smtClean="0"/>
              <a:t>基本</a:t>
            </a:r>
            <a:r>
              <a:rPr lang="zh-CN" altLang="en-US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操作，</a:t>
            </a:r>
            <a:r>
              <a:rPr lang="zh-CN" altLang="en-US" smtClean="0">
                <a:solidFill>
                  <a:srgbClr val="CC0000"/>
                </a:solidFill>
              </a:rPr>
              <a:t>采用了新的算法并用硬件来实现</a:t>
            </a:r>
            <a:r>
              <a:rPr lang="zh-CN" altLang="en-US" smtClean="0"/>
              <a:t>，其执行速度是</a:t>
            </a:r>
            <a:r>
              <a:rPr lang="en-US" altLang="zh-CN" smtClean="0"/>
              <a:t>80486</a:t>
            </a:r>
            <a:r>
              <a:rPr lang="zh-CN" altLang="en-US" smtClean="0"/>
              <a:t>的</a:t>
            </a:r>
            <a:r>
              <a:rPr lang="en-US" altLang="zh-CN" smtClean="0"/>
              <a:t>10</a:t>
            </a:r>
            <a:r>
              <a:rPr lang="zh-CN" altLang="en-US" smtClean="0"/>
              <a:t>倍多，允许单周期通过，即能以每个时钟执行一条浮点指令的速度来执行。</a:t>
            </a:r>
          </a:p>
          <a:p>
            <a:pPr marL="542925" lvl="1" indent="-357188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chemeClr val="hlink"/>
                </a:solidFill>
              </a:rPr>
              <a:t>④</a:t>
            </a:r>
            <a:r>
              <a:rPr lang="zh-CN" altLang="en-US" smtClean="0"/>
              <a:t>配置了直接支持</a:t>
            </a:r>
            <a:r>
              <a:rPr lang="en-US" altLang="zh-CN" smtClean="0"/>
              <a:t>3</a:t>
            </a:r>
            <a:r>
              <a:rPr lang="zh-CN" altLang="en-US" smtClean="0"/>
              <a:t>倍精度浮点计算的部件，极大地简化了微体系结构，并明显地改进了浮点部件的性能。</a:t>
            </a:r>
          </a:p>
          <a:p>
            <a:pPr marL="542925" lvl="1" indent="-357188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E7BDAB-8A09-4CCF-83A5-5FFE87D36B49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152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6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二、浮点运算流水线 </a:t>
            </a:r>
          </a:p>
        </p:txBody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7786688" cy="4248150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</a:pPr>
            <a:r>
              <a:rPr lang="en-US" altLang="zh-CN" smtClean="0"/>
              <a:t>Pentium</a:t>
            </a:r>
            <a:r>
              <a:rPr lang="zh-CN" altLang="en-US" smtClean="0"/>
              <a:t>浮点流水线</a:t>
            </a:r>
          </a:p>
          <a:p>
            <a:pPr marL="542925" lvl="1" indent="-277813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chemeClr val="hlink"/>
                </a:solidFill>
              </a:rPr>
              <a:t>⑤</a:t>
            </a:r>
            <a:r>
              <a:rPr lang="zh-CN" altLang="en-US" smtClean="0"/>
              <a:t>基于</a:t>
            </a:r>
            <a:r>
              <a:rPr lang="en-US" altLang="zh-CN" smtClean="0"/>
              <a:t>NetBurst</a:t>
            </a:r>
            <a:r>
              <a:rPr lang="zh-CN" altLang="en-US" smtClean="0"/>
              <a:t>微架构的</a:t>
            </a:r>
            <a:r>
              <a:rPr lang="en-US" altLang="zh-CN" smtClean="0"/>
              <a:t>Pentium4</a:t>
            </a:r>
            <a:r>
              <a:rPr lang="zh-CN" altLang="en-US" smtClean="0"/>
              <a:t>实现了被称作为流</a:t>
            </a:r>
            <a:r>
              <a:rPr lang="en-US" altLang="zh-CN" smtClean="0"/>
              <a:t>SIMD</a:t>
            </a:r>
            <a:r>
              <a:rPr lang="zh-CN" altLang="en-US" smtClean="0"/>
              <a:t>扩展</a:t>
            </a:r>
            <a:r>
              <a:rPr lang="en-US" altLang="zh-CN" smtClean="0"/>
              <a:t>2</a:t>
            </a:r>
            <a:r>
              <a:rPr lang="zh-CN" altLang="en-US" smtClean="0"/>
              <a:t>（</a:t>
            </a:r>
            <a:r>
              <a:rPr lang="en-US" altLang="zh-CN" smtClean="0"/>
              <a:t>SSE2</a:t>
            </a:r>
            <a:r>
              <a:rPr lang="zh-CN" altLang="en-US" smtClean="0"/>
              <a:t>）的</a:t>
            </a:r>
            <a:r>
              <a:rPr lang="en-US" altLang="zh-CN" smtClean="0">
                <a:solidFill>
                  <a:srgbClr val="CC0000"/>
                </a:solidFill>
              </a:rPr>
              <a:t>144</a:t>
            </a:r>
            <a:r>
              <a:rPr lang="zh-CN" altLang="en-US" smtClean="0">
                <a:solidFill>
                  <a:srgbClr val="CC0000"/>
                </a:solidFill>
              </a:rPr>
              <a:t>条新</a:t>
            </a:r>
            <a:r>
              <a:rPr lang="en-US" altLang="zh-CN" smtClean="0">
                <a:solidFill>
                  <a:srgbClr val="CC0000"/>
                </a:solidFill>
              </a:rPr>
              <a:t>SIMD</a:t>
            </a:r>
            <a:r>
              <a:rPr lang="zh-CN" altLang="en-US" smtClean="0">
                <a:solidFill>
                  <a:srgbClr val="CC0000"/>
                </a:solidFill>
              </a:rPr>
              <a:t>指令</a:t>
            </a:r>
            <a:r>
              <a:rPr lang="zh-CN" altLang="en-US" smtClean="0"/>
              <a:t>，这些新指令支持</a:t>
            </a:r>
            <a:r>
              <a:rPr lang="en-US" altLang="zh-CN" smtClean="0"/>
              <a:t>128</a:t>
            </a:r>
            <a:r>
              <a:rPr lang="zh-CN" altLang="en-US" smtClean="0"/>
              <a:t>位的</a:t>
            </a:r>
            <a:r>
              <a:rPr lang="en-US" altLang="zh-CN" smtClean="0"/>
              <a:t>SIMD</a:t>
            </a:r>
            <a:r>
              <a:rPr lang="zh-CN" altLang="en-US" smtClean="0"/>
              <a:t>整数操作和</a:t>
            </a:r>
            <a:r>
              <a:rPr lang="en-US" altLang="zh-CN" smtClean="0"/>
              <a:t>128</a:t>
            </a:r>
            <a:r>
              <a:rPr lang="zh-CN" altLang="en-US" smtClean="0"/>
              <a:t>位</a:t>
            </a:r>
            <a:r>
              <a:rPr lang="en-US" altLang="zh-CN" smtClean="0"/>
              <a:t>SIMD</a:t>
            </a:r>
            <a:r>
              <a:rPr lang="zh-CN" altLang="en-US" smtClean="0"/>
              <a:t>双精度浮点操作。</a:t>
            </a:r>
          </a:p>
          <a:p>
            <a:pPr marL="542925" lvl="1" indent="-277813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chemeClr val="hlink"/>
                </a:solidFill>
              </a:rPr>
              <a:t>⑥</a:t>
            </a:r>
            <a:r>
              <a:rPr lang="en-US" altLang="zh-CN" smtClean="0"/>
              <a:t>Core</a:t>
            </a:r>
            <a:r>
              <a:rPr lang="zh-CN" altLang="en-US" smtClean="0"/>
              <a:t>构架拥有</a:t>
            </a:r>
            <a:r>
              <a:rPr lang="en-US" altLang="zh-CN" smtClean="0"/>
              <a:t>2</a:t>
            </a:r>
            <a:r>
              <a:rPr lang="zh-CN" altLang="en-US" smtClean="0"/>
              <a:t>个浮点执行单元</a:t>
            </a:r>
            <a:r>
              <a:rPr lang="zh-CN" altLang="en-US" smtClean="0">
                <a:solidFill>
                  <a:srgbClr val="CC0000"/>
                </a:solidFill>
              </a:rPr>
              <a:t>同时处理向量和标量的浮点运算</a:t>
            </a:r>
            <a:r>
              <a:rPr lang="zh-CN" altLang="en-US" smtClean="0"/>
              <a:t>，其中一个浮点单元负责加减等简单的处理，而另一个浮点单元则负责乘除等运算。</a:t>
            </a:r>
            <a:r>
              <a:rPr lang="en-US" altLang="zh-CN" smtClean="0"/>
              <a:t>Core</a:t>
            </a:r>
            <a:r>
              <a:rPr lang="zh-CN" altLang="en-US" smtClean="0"/>
              <a:t>构架对浮点性能的改进效果是显而易见的。 </a:t>
            </a:r>
          </a:p>
        </p:txBody>
      </p:sp>
      <p:pic>
        <p:nvPicPr>
          <p:cNvPr id="415748" name="Picture 4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57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BCBD84-D186-45AD-9111-C42C1E483606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153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本章小结</a:t>
            </a:r>
          </a:p>
        </p:txBody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643813" cy="5248275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定点机器数的加减法运算：通过补码来实现</a:t>
            </a:r>
          </a:p>
          <a:p>
            <a:pPr lvl="1" eaLnBrk="1" hangingPunct="1"/>
            <a:r>
              <a:rPr lang="zh-CN" altLang="en-US" sz="2000" smtClean="0"/>
              <a:t>补码的加减运算规则使得</a:t>
            </a:r>
            <a:r>
              <a:rPr lang="zh-CN" altLang="en-US" sz="2000" smtClean="0">
                <a:solidFill>
                  <a:srgbClr val="CC0000"/>
                </a:solidFill>
              </a:rPr>
              <a:t>计算机中的减法转化为加法</a:t>
            </a:r>
            <a:r>
              <a:rPr lang="zh-CN" altLang="en-US" sz="2000" smtClean="0"/>
              <a:t>来运算，方便了硬件设计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z="2400" smtClean="0"/>
              <a:t>定点机器数的乘法运算</a:t>
            </a:r>
          </a:p>
          <a:p>
            <a:pPr lvl="1" eaLnBrk="1" hangingPunct="1"/>
            <a:r>
              <a:rPr lang="zh-CN" altLang="en-US" sz="2000" smtClean="0"/>
              <a:t>乘法运算：原码一位乘法</a:t>
            </a:r>
          </a:p>
          <a:p>
            <a:pPr lvl="1" eaLnBrk="1" hangingPunct="1"/>
            <a:r>
              <a:rPr lang="zh-CN" altLang="en-US" sz="2000" smtClean="0"/>
              <a:t>乘法器件可以采用基于串行乘法算法的乘法器，也可以采用高速的阵列乘法器。</a:t>
            </a:r>
          </a:p>
          <a:p>
            <a:pPr eaLnBrk="1" hangingPunct="1"/>
            <a:r>
              <a:rPr lang="zh-CN" altLang="en-US" sz="2400" smtClean="0"/>
              <a:t>定点机器数的除法运算</a:t>
            </a:r>
          </a:p>
          <a:p>
            <a:pPr lvl="1" eaLnBrk="1" hangingPunct="1"/>
            <a:r>
              <a:rPr lang="zh-CN" altLang="en-US" sz="2000" smtClean="0"/>
              <a:t>除法运算：原码恢复余数除法、原码加减交替法</a:t>
            </a:r>
          </a:p>
          <a:p>
            <a:pPr lvl="1" eaLnBrk="1" hangingPunct="1"/>
            <a:r>
              <a:rPr lang="zh-CN" altLang="en-US" sz="2000" smtClean="0"/>
              <a:t>除法的硬件实现中，陈列除法器大大地提高除法运算的速度。</a:t>
            </a:r>
          </a:p>
          <a:p>
            <a:pPr eaLnBrk="1" hangingPunct="1"/>
            <a:r>
              <a:rPr lang="zh-CN" altLang="en-US" sz="2400" smtClean="0"/>
              <a:t>浮点数的运算也均由定点数的运算复合而成。浮点运算器由阶码运算部件和尾数运算部件两部分构成。</a:t>
            </a:r>
          </a:p>
          <a:p>
            <a:pPr eaLnBrk="1" hangingPunct="1"/>
            <a:r>
              <a:rPr lang="zh-CN" altLang="en-US" sz="2400" smtClean="0">
                <a:solidFill>
                  <a:srgbClr val="CC0000"/>
                </a:solidFill>
              </a:rPr>
              <a:t>本章重点为定点数和浮点数的运算方法。</a:t>
            </a:r>
          </a:p>
        </p:txBody>
      </p:sp>
      <p:pic>
        <p:nvPicPr>
          <p:cNvPr id="416772" name="Picture 4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67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CA9E080-E284-48C7-A0AD-F47333B611DB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154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8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作业</a:t>
            </a:r>
          </a:p>
        </p:txBody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570788" cy="524827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P157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），</a:t>
            </a:r>
            <a:r>
              <a:rPr lang="en-US" altLang="zh-CN" dirty="0" smtClean="0"/>
              <a:t>8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），</a:t>
            </a:r>
            <a:r>
              <a:rPr lang="en-US" altLang="zh-CN" dirty="0" smtClean="0"/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5138B5D-DFE0-474F-825F-9548515EFB0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155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2124075" y="2133600"/>
            <a:ext cx="4535488" cy="1728788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n-US" altLang="zh-CN" sz="3600" kern="1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The  End !</a:t>
            </a:r>
            <a:endParaRPr lang="zh-CN" altLang="en-US" sz="3600" kern="1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7650DDE-628D-4B21-87CD-E687BC6F0156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3</a:t>
            </a:r>
            <a:r>
              <a:rPr lang="zh-CN" altLang="en-US" smtClean="0"/>
              <a:t>、补码加减运算器的实现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76325"/>
            <a:ext cx="7643813" cy="4584700"/>
          </a:xfrm>
          <a:noFill/>
        </p:spPr>
        <p:txBody>
          <a:bodyPr lIns="18000" rIns="18000"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CC0000"/>
                </a:solidFill>
              </a:rPr>
              <a:t>核心部件</a:t>
            </a:r>
            <a:r>
              <a:rPr lang="zh-CN" altLang="en-US" sz="2400" dirty="0" smtClean="0"/>
              <a:t>：一个普通的二进制并行加法器。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CC0000"/>
                </a:solidFill>
              </a:rPr>
              <a:t>A</a:t>
            </a:r>
            <a:r>
              <a:rPr lang="zh-CN" altLang="en-US" sz="2400" dirty="0" smtClean="0"/>
              <a:t>：累加器，存放</a:t>
            </a:r>
            <a:r>
              <a:rPr lang="en-US" altLang="zh-CN" sz="2400" dirty="0" smtClean="0"/>
              <a:t>[X]</a:t>
            </a:r>
            <a:r>
              <a:rPr lang="zh-CN" altLang="en-US" sz="2400" baseline="-25000" dirty="0" smtClean="0"/>
              <a:t>补</a:t>
            </a:r>
            <a:r>
              <a:rPr lang="zh-CN" altLang="en-US" sz="2400" dirty="0" smtClean="0"/>
              <a:t>；</a:t>
            </a:r>
            <a:r>
              <a:rPr lang="en-US" altLang="zh-CN" sz="2400" dirty="0" smtClean="0">
                <a:solidFill>
                  <a:srgbClr val="CC0000"/>
                </a:solidFill>
              </a:rPr>
              <a:t>B</a:t>
            </a:r>
            <a:r>
              <a:rPr lang="zh-CN" altLang="en-US" sz="2400" dirty="0" smtClean="0"/>
              <a:t>：寄存器，存放</a:t>
            </a:r>
            <a:r>
              <a:rPr lang="en-US" altLang="zh-CN" sz="2400" dirty="0" smtClean="0"/>
              <a:t>[Y]</a:t>
            </a:r>
            <a:r>
              <a:rPr lang="zh-CN" altLang="en-US" sz="2400" baseline="-25000" dirty="0" smtClean="0"/>
              <a:t>补</a:t>
            </a:r>
            <a:r>
              <a:rPr lang="zh-CN" altLang="en-US" sz="2400" dirty="0" smtClean="0"/>
              <a:t>；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CC0000"/>
                </a:solidFill>
              </a:rPr>
              <a:t>取反电路</a:t>
            </a:r>
            <a:r>
              <a:rPr lang="en-US" altLang="zh-CN" sz="2400" dirty="0" smtClean="0"/>
              <a:t>: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 smtClean="0"/>
              <a:t>ADD/SUB =0</a:t>
            </a:r>
            <a:r>
              <a:rPr lang="zh-CN" altLang="en-US" sz="2400" dirty="0" smtClean="0"/>
              <a:t>时，补码加法器，将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寄存器直接送入并行加法器</a:t>
            </a:r>
            <a:r>
              <a:rPr lang="en-US" altLang="zh-CN" sz="2400" dirty="0" smtClean="0"/>
              <a:t>;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 smtClean="0"/>
              <a:t>ADD/SUB =1</a:t>
            </a:r>
            <a:r>
              <a:rPr lang="zh-CN" altLang="en-US" sz="2400" dirty="0" smtClean="0"/>
              <a:t>时，补码减法器，将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取反送入并行加法器，同时，并行加法器的最低位产生进位，即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取反加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，此时并行加法器的运算相当于</a:t>
            </a:r>
            <a:r>
              <a:rPr lang="en-US" altLang="zh-CN" sz="2400" dirty="0" smtClean="0"/>
              <a:t>[A]</a:t>
            </a:r>
            <a:r>
              <a:rPr lang="zh-CN" altLang="en-US" sz="2400" baseline="-25000" dirty="0" smtClean="0"/>
              <a:t>补</a:t>
            </a:r>
            <a:r>
              <a:rPr lang="zh-CN" altLang="en-US" sz="2400" dirty="0" smtClean="0"/>
              <a:t>加</a:t>
            </a:r>
            <a:r>
              <a:rPr lang="en-US" altLang="zh-CN" sz="2400" dirty="0" smtClean="0"/>
              <a:t>[-B]</a:t>
            </a:r>
            <a:r>
              <a:rPr lang="zh-CN" altLang="en-US" sz="2400" baseline="-25000" dirty="0" smtClean="0"/>
              <a:t>补</a:t>
            </a:r>
            <a:r>
              <a:rPr lang="zh-CN" altLang="en-US" sz="2400" dirty="0" smtClean="0"/>
              <a:t> ，完成减法运算。</a:t>
            </a:r>
          </a:p>
        </p:txBody>
      </p:sp>
      <p:pic>
        <p:nvPicPr>
          <p:cNvPr id="145421" name="Picture 13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Line 26"/>
          <p:cNvSpPr>
            <a:spLocks noChangeShapeType="1"/>
          </p:cNvSpPr>
          <p:nvPr/>
        </p:nvSpPr>
        <p:spPr bwMode="auto">
          <a:xfrm>
            <a:off x="827088" y="2781300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9" name="Line 27"/>
          <p:cNvSpPr>
            <a:spLocks noChangeShapeType="1"/>
          </p:cNvSpPr>
          <p:nvPr/>
        </p:nvSpPr>
        <p:spPr bwMode="auto">
          <a:xfrm>
            <a:off x="827088" y="3716338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95FA8DF-92AE-4193-8A47-334402D7C94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二、机器数的移位运算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52513"/>
            <a:ext cx="7561263" cy="4897437"/>
          </a:xfrm>
        </p:spPr>
        <p:txBody>
          <a:bodyPr/>
          <a:lstStyle/>
          <a:p>
            <a:pPr marL="274638" indent="-274638" eaLnBrk="1" hangingPunct="1"/>
            <a:r>
              <a:rPr lang="zh-CN" altLang="en-US" sz="2400" dirty="0" smtClean="0"/>
              <a:t>二进制数据（真值）每相对于小数点</a:t>
            </a:r>
            <a:r>
              <a:rPr lang="zh-CN" altLang="en-US" sz="2400" dirty="0" smtClean="0">
                <a:solidFill>
                  <a:srgbClr val="CC0000"/>
                </a:solidFill>
              </a:rPr>
              <a:t>左移一位，相当于乘以</a:t>
            </a:r>
            <a:r>
              <a:rPr lang="en-US" altLang="zh-CN" sz="2400" dirty="0" smtClean="0">
                <a:solidFill>
                  <a:srgbClr val="CC0000"/>
                </a:solidFill>
              </a:rPr>
              <a:t>2</a:t>
            </a:r>
            <a:r>
              <a:rPr lang="zh-CN" altLang="en-US" sz="2400" dirty="0" smtClean="0"/>
              <a:t>；每相对于小数点</a:t>
            </a:r>
            <a:r>
              <a:rPr lang="zh-CN" altLang="en-US" sz="2400" dirty="0" smtClean="0">
                <a:solidFill>
                  <a:srgbClr val="CC0000"/>
                </a:solidFill>
              </a:rPr>
              <a:t>右移一位，相当于除以</a:t>
            </a:r>
            <a:r>
              <a:rPr lang="en-US" altLang="zh-CN" sz="2400" dirty="0" smtClean="0">
                <a:solidFill>
                  <a:srgbClr val="CC0000"/>
                </a:solidFill>
              </a:rPr>
              <a:t>2</a:t>
            </a:r>
            <a:r>
              <a:rPr lang="zh-CN" altLang="en-US" sz="2400" dirty="0" smtClean="0"/>
              <a:t>。</a:t>
            </a:r>
          </a:p>
          <a:p>
            <a:pPr marL="274638" indent="-274638" eaLnBrk="1" hangingPunct="1"/>
            <a:r>
              <a:rPr lang="zh-CN" altLang="en-US" sz="2400" dirty="0" smtClean="0"/>
              <a:t>计算机中的移位运算分为：</a:t>
            </a:r>
          </a:p>
          <a:p>
            <a:pPr marL="625475" lvl="1" indent="-171450" eaLnBrk="1" hangingPunct="1"/>
            <a:r>
              <a:rPr lang="en-US" altLang="zh-CN" dirty="0" smtClean="0">
                <a:solidFill>
                  <a:srgbClr val="008000"/>
                </a:solidFill>
              </a:rPr>
              <a:t>1</a:t>
            </a:r>
            <a:r>
              <a:rPr lang="zh-CN" altLang="en-US" dirty="0" smtClean="0">
                <a:solidFill>
                  <a:srgbClr val="008000"/>
                </a:solidFill>
              </a:rPr>
              <a:t>、逻辑移位：</a:t>
            </a:r>
            <a:r>
              <a:rPr lang="zh-CN" altLang="en-US" dirty="0" smtClean="0"/>
              <a:t>将移位的数据视为无符号数据，各数据位在位置上发生了变化，</a:t>
            </a:r>
            <a:r>
              <a:rPr lang="zh-CN" altLang="en-US" dirty="0" smtClean="0">
                <a:solidFill>
                  <a:srgbClr val="CC0000"/>
                </a:solidFill>
              </a:rPr>
              <a:t>导致无符号数据的数值（无正负）放大或缩小</a:t>
            </a:r>
            <a:r>
              <a:rPr lang="zh-CN" altLang="en-US" dirty="0" smtClean="0"/>
              <a:t>。 </a:t>
            </a:r>
          </a:p>
          <a:p>
            <a:pPr marL="625475" lvl="1" indent="-171450" eaLnBrk="1" hangingPunct="1"/>
            <a:r>
              <a:rPr lang="en-US" altLang="zh-CN" dirty="0" smtClean="0">
                <a:solidFill>
                  <a:srgbClr val="008000"/>
                </a:solidFill>
              </a:rPr>
              <a:t>2</a:t>
            </a:r>
            <a:r>
              <a:rPr lang="zh-CN" altLang="en-US" dirty="0" smtClean="0">
                <a:solidFill>
                  <a:srgbClr val="008000"/>
                </a:solidFill>
              </a:rPr>
              <a:t>、算术移位：</a:t>
            </a:r>
            <a:r>
              <a:rPr lang="zh-CN" altLang="en-US" dirty="0" smtClean="0"/>
              <a:t>将移位的数据视为带符号数据（机器数）。算术移位的结果，在</a:t>
            </a:r>
            <a:r>
              <a:rPr lang="zh-CN" altLang="en-US" dirty="0" smtClean="0">
                <a:solidFill>
                  <a:srgbClr val="CC0000"/>
                </a:solidFill>
              </a:rPr>
              <a:t>数值的绝对值上进行放大或缩小，同时，符号位必须要保持不变</a:t>
            </a:r>
            <a:r>
              <a:rPr lang="zh-CN" altLang="en-US" dirty="0" smtClean="0"/>
              <a:t>。 </a:t>
            </a:r>
          </a:p>
          <a:p>
            <a:pPr marL="625475" lvl="1" indent="-171450" eaLnBrk="1" hangingPunct="1"/>
            <a:r>
              <a:rPr lang="en-US" altLang="zh-CN" dirty="0" smtClean="0">
                <a:solidFill>
                  <a:srgbClr val="008000"/>
                </a:solidFill>
              </a:rPr>
              <a:t>3</a:t>
            </a:r>
            <a:r>
              <a:rPr lang="zh-CN" altLang="en-US" dirty="0" smtClean="0">
                <a:solidFill>
                  <a:srgbClr val="008000"/>
                </a:solidFill>
              </a:rPr>
              <a:t>、循环移位：</a:t>
            </a:r>
            <a:r>
              <a:rPr lang="zh-CN" altLang="en-US" dirty="0" smtClean="0">
                <a:solidFill>
                  <a:srgbClr val="CC0000"/>
                </a:solidFill>
              </a:rPr>
              <a:t>所有的数据位在自身范围内进行左移或者右移，</a:t>
            </a:r>
            <a:r>
              <a:rPr lang="zh-CN" altLang="en-US" dirty="0" smtClean="0"/>
              <a:t>左移时最高位移入最低位，右移时最低位移入最高位。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CB2CDC6-097B-4CA1-810A-36A5E81BD06D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补码的算术移位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7632700" cy="2590800"/>
          </a:xfrm>
        </p:spPr>
        <p:txBody>
          <a:bodyPr/>
          <a:lstStyle/>
          <a:p>
            <a:pPr eaLnBrk="1" hangingPunct="1"/>
            <a:r>
              <a:rPr lang="zh-CN" altLang="en-US" sz="2400" smtClean="0">
                <a:solidFill>
                  <a:srgbClr val="008000"/>
                </a:solidFill>
              </a:rPr>
              <a:t>算术左移：</a:t>
            </a:r>
            <a:r>
              <a:rPr lang="zh-CN" altLang="en-US" sz="2400" smtClean="0"/>
              <a:t>符号位不变，高位移出，低位补</a:t>
            </a:r>
            <a:r>
              <a:rPr lang="en-US" altLang="zh-CN" sz="2400" smtClean="0"/>
              <a:t>0</a:t>
            </a:r>
            <a:r>
              <a:rPr lang="zh-CN" altLang="en-US" sz="2400" smtClean="0"/>
              <a:t>。</a:t>
            </a:r>
          </a:p>
          <a:p>
            <a:pPr lvl="1" eaLnBrk="1" hangingPunct="1"/>
            <a:r>
              <a:rPr lang="zh-CN" altLang="en-US" smtClean="0"/>
              <a:t>为保证补码算术左移时不发生溢出，</a:t>
            </a:r>
            <a:r>
              <a:rPr lang="zh-CN" altLang="en-US" smtClean="0">
                <a:solidFill>
                  <a:srgbClr val="CC0000"/>
                </a:solidFill>
              </a:rPr>
              <a:t>移位的数据最高有效位必须与符号位相同</a:t>
            </a:r>
            <a:r>
              <a:rPr lang="zh-CN" altLang="en-US" smtClean="0"/>
              <a:t>。</a:t>
            </a:r>
          </a:p>
          <a:p>
            <a:pPr lvl="1" eaLnBrk="1" hangingPunct="1"/>
            <a:r>
              <a:rPr lang="zh-CN" altLang="en-US" smtClean="0">
                <a:solidFill>
                  <a:srgbClr val="CC0000"/>
                </a:solidFill>
              </a:rPr>
              <a:t>在不发生溢出的前提下，</a:t>
            </a:r>
            <a:r>
              <a:rPr lang="zh-CN" altLang="en-US" smtClean="0"/>
              <a:t>用硬件实现补码的算术左移时，直接将数据最高有效位移入符号位，不会改变机器数的符号。</a:t>
            </a:r>
          </a:p>
        </p:txBody>
      </p:sp>
      <p:graphicFrame>
        <p:nvGraphicFramePr>
          <p:cNvPr id="147460" name="Object 4"/>
          <p:cNvGraphicFramePr>
            <a:graphicFrameLocks noChangeAspect="1"/>
          </p:cNvGraphicFramePr>
          <p:nvPr/>
        </p:nvGraphicFramePr>
        <p:xfrm>
          <a:off x="4067175" y="3716338"/>
          <a:ext cx="44640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6" name="Visio" r:id="rId3" imgW="2199112" imgH="447040" progId="Visio.Drawing.11">
                  <p:embed/>
                </p:oleObj>
              </mc:Choice>
              <mc:Fallback>
                <p:oleObj name="Visio" r:id="rId3" imgW="2199112" imgH="44704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3716338"/>
                        <a:ext cx="44640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2" name="Object 6"/>
          <p:cNvGraphicFramePr>
            <a:graphicFrameLocks noChangeAspect="1"/>
          </p:cNvGraphicFramePr>
          <p:nvPr/>
        </p:nvGraphicFramePr>
        <p:xfrm>
          <a:off x="4067175" y="4724400"/>
          <a:ext cx="4608513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7" name="Visio" r:id="rId5" imgW="2430922" imgH="672023" progId="Visio.Drawing.11">
                  <p:embed/>
                </p:oleObj>
              </mc:Choice>
              <mc:Fallback>
                <p:oleObj name="Visio" r:id="rId5" imgW="2430922" imgH="672023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349" t="9956" r="4645"/>
                      <a:stretch>
                        <a:fillRect/>
                      </a:stretch>
                    </p:blipFill>
                    <p:spPr bwMode="auto">
                      <a:xfrm>
                        <a:off x="4067175" y="4724400"/>
                        <a:ext cx="4608513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5" name="Rectangle 9"/>
          <p:cNvSpPr>
            <a:spLocks noChangeArrowheads="1"/>
          </p:cNvSpPr>
          <p:nvPr/>
        </p:nvSpPr>
        <p:spPr bwMode="auto">
          <a:xfrm>
            <a:off x="539750" y="3933825"/>
            <a:ext cx="33464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5113" indent="-265113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8000"/>
                </a:solidFill>
              </a:rPr>
              <a:t>算术右移：</a:t>
            </a:r>
            <a:r>
              <a:rPr kumimoji="1" lang="zh-CN" altLang="en-US" sz="2400"/>
              <a:t>符号位不变，低位移出，</a:t>
            </a:r>
            <a:r>
              <a:rPr kumimoji="1" lang="zh-CN" altLang="en-US" sz="2400">
                <a:solidFill>
                  <a:srgbClr val="CC0000"/>
                </a:solidFill>
              </a:rPr>
              <a:t>高位正数补</a:t>
            </a:r>
            <a:r>
              <a:rPr kumimoji="1" lang="en-US" altLang="zh-CN" sz="2400">
                <a:solidFill>
                  <a:srgbClr val="CC0000"/>
                </a:solidFill>
              </a:rPr>
              <a:t>0</a:t>
            </a:r>
            <a:r>
              <a:rPr kumimoji="1" lang="zh-CN" altLang="en-US" sz="2400">
                <a:solidFill>
                  <a:srgbClr val="CC0000"/>
                </a:solidFill>
              </a:rPr>
              <a:t>，负数补</a:t>
            </a:r>
            <a:r>
              <a:rPr kumimoji="1" lang="en-US" altLang="zh-CN" sz="2400">
                <a:solidFill>
                  <a:srgbClr val="CC0000"/>
                </a:solidFill>
              </a:rPr>
              <a:t>1</a:t>
            </a:r>
            <a:r>
              <a:rPr kumimoji="1" lang="zh-CN" altLang="en-US" sz="2400">
                <a:solidFill>
                  <a:srgbClr val="CC0000"/>
                </a:solidFill>
              </a:rPr>
              <a:t>，</a:t>
            </a:r>
            <a:r>
              <a:rPr kumimoji="1" lang="zh-CN" altLang="en-US" sz="2400"/>
              <a:t>即高位补符号位。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74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474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474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B25B44-0AB4-42A7-ACAC-D30B891CE39A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19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补码的算术移位举例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52513"/>
            <a:ext cx="7418388" cy="424815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zh-CN" altLang="en-US" smtClean="0"/>
              <a:t>例：设</a:t>
            </a:r>
            <a:r>
              <a:rPr lang="en-US" altLang="zh-CN" smtClean="0"/>
              <a:t>X</a:t>
            </a:r>
            <a:r>
              <a:rPr lang="zh-CN" altLang="en-US" smtClean="0"/>
              <a:t>＝</a:t>
            </a:r>
            <a:r>
              <a:rPr lang="en-US" altLang="zh-CN" smtClean="0"/>
              <a:t>0.1001,Y</a:t>
            </a:r>
            <a:r>
              <a:rPr lang="zh-CN" altLang="en-US" smtClean="0"/>
              <a:t>＝－</a:t>
            </a:r>
            <a:r>
              <a:rPr lang="en-US" altLang="zh-CN" smtClean="0"/>
              <a:t>0.0101</a:t>
            </a:r>
            <a:r>
              <a:rPr lang="zh-CN" altLang="en-US" smtClean="0"/>
              <a:t>，求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CN" sz="2800" smtClean="0"/>
              <a:t>[X]</a:t>
            </a:r>
            <a:r>
              <a:rPr lang="zh-CN" altLang="en-US" sz="2800" baseline="-25000" smtClean="0"/>
              <a:t>补</a:t>
            </a:r>
            <a:r>
              <a:rPr lang="zh-CN" altLang="en-US" sz="2800" smtClean="0"/>
              <a:t>＝   ？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CN" sz="2800" smtClean="0"/>
              <a:t>[2X]</a:t>
            </a:r>
            <a:r>
              <a:rPr lang="zh-CN" altLang="en-US" sz="2800" baseline="-25000" smtClean="0"/>
              <a:t>补</a:t>
            </a:r>
            <a:r>
              <a:rPr lang="zh-CN" altLang="en-US" sz="2800" smtClean="0"/>
              <a:t>＝ ？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CN" sz="2800" smtClean="0"/>
              <a:t>[X/2]</a:t>
            </a:r>
            <a:r>
              <a:rPr lang="zh-CN" altLang="en-US" sz="2800" baseline="-25000" smtClean="0"/>
              <a:t>补</a:t>
            </a:r>
            <a:r>
              <a:rPr lang="zh-CN" altLang="en-US" sz="2800" smtClean="0"/>
              <a:t>＝？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CN" sz="2800" smtClean="0"/>
              <a:t>[Y]</a:t>
            </a:r>
            <a:r>
              <a:rPr lang="zh-CN" altLang="en-US" sz="2800" baseline="-25000" smtClean="0"/>
              <a:t>补</a:t>
            </a:r>
            <a:r>
              <a:rPr lang="zh-CN" altLang="en-US" sz="2800" smtClean="0"/>
              <a:t>＝   ？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CN" sz="2800" smtClean="0"/>
              <a:t>[2Y]</a:t>
            </a:r>
            <a:r>
              <a:rPr lang="zh-CN" altLang="en-US" sz="2800" baseline="-25000" smtClean="0"/>
              <a:t>补</a:t>
            </a:r>
            <a:r>
              <a:rPr lang="zh-CN" altLang="en-US" sz="2800" smtClean="0"/>
              <a:t>＝ ？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CN" sz="2800" smtClean="0"/>
              <a:t>[Y/2]</a:t>
            </a:r>
            <a:r>
              <a:rPr lang="zh-CN" altLang="en-US" sz="2800" baseline="-25000" smtClean="0"/>
              <a:t>补</a:t>
            </a:r>
            <a:r>
              <a:rPr lang="zh-CN" altLang="en-US" sz="2800" smtClean="0"/>
              <a:t>＝？</a:t>
            </a:r>
          </a:p>
        </p:txBody>
      </p:sp>
      <p:sp>
        <p:nvSpPr>
          <p:cNvPr id="148489" name="Rectangle 9"/>
          <p:cNvSpPr>
            <a:spLocks noChangeArrowheads="1"/>
          </p:cNvSpPr>
          <p:nvPr/>
        </p:nvSpPr>
        <p:spPr bwMode="auto">
          <a:xfrm>
            <a:off x="2901950" y="1698625"/>
            <a:ext cx="1117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0.1001</a:t>
            </a:r>
          </a:p>
        </p:txBody>
      </p:sp>
      <p:sp>
        <p:nvSpPr>
          <p:cNvPr id="148490" name="Rectangle 10"/>
          <p:cNvSpPr>
            <a:spLocks noChangeArrowheads="1"/>
          </p:cNvSpPr>
          <p:nvPr/>
        </p:nvSpPr>
        <p:spPr bwMode="auto">
          <a:xfrm>
            <a:off x="2971800" y="2274888"/>
            <a:ext cx="234315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1.0010</a:t>
            </a:r>
            <a:r>
              <a:rPr kumimoji="1" lang="zh-CN" alt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（溢出）</a:t>
            </a:r>
          </a:p>
        </p:txBody>
      </p:sp>
      <p:sp>
        <p:nvSpPr>
          <p:cNvPr id="148491" name="Rectangle 11"/>
          <p:cNvSpPr>
            <a:spLocks noChangeArrowheads="1"/>
          </p:cNvSpPr>
          <p:nvPr/>
        </p:nvSpPr>
        <p:spPr bwMode="auto">
          <a:xfrm>
            <a:off x="2987675" y="2898775"/>
            <a:ext cx="1117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0.0100</a:t>
            </a:r>
          </a:p>
        </p:txBody>
      </p:sp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2973388" y="3498850"/>
            <a:ext cx="1117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1.1011</a:t>
            </a:r>
          </a:p>
        </p:txBody>
      </p:sp>
      <p:sp>
        <p:nvSpPr>
          <p:cNvPr id="148495" name="Rectangle 15"/>
          <p:cNvSpPr>
            <a:spLocks noChangeArrowheads="1"/>
          </p:cNvSpPr>
          <p:nvPr/>
        </p:nvSpPr>
        <p:spPr bwMode="auto">
          <a:xfrm>
            <a:off x="2978150" y="4076700"/>
            <a:ext cx="116205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1.0110</a:t>
            </a:r>
          </a:p>
        </p:txBody>
      </p:sp>
      <p:sp>
        <p:nvSpPr>
          <p:cNvPr id="148496" name="Rectangle 16"/>
          <p:cNvSpPr>
            <a:spLocks noChangeArrowheads="1"/>
          </p:cNvSpPr>
          <p:nvPr/>
        </p:nvSpPr>
        <p:spPr bwMode="auto">
          <a:xfrm>
            <a:off x="2987675" y="4724400"/>
            <a:ext cx="116205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1.1101</a:t>
            </a:r>
          </a:p>
        </p:txBody>
      </p:sp>
      <p:pic>
        <p:nvPicPr>
          <p:cNvPr id="148497" name="Picture 17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84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484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484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484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484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1484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9" grpId="0" animBg="1"/>
      <p:bldP spid="148490" grpId="0" animBg="1"/>
      <p:bldP spid="148491" grpId="0" animBg="1"/>
      <p:bldP spid="148493" grpId="0" animBg="1"/>
      <p:bldP spid="148495" grpId="0" animBg="1"/>
      <p:bldP spid="14849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8F300EA-EB52-4D7D-99BA-DC53F8E186E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章 运算方法与运算器</a:t>
            </a:r>
          </a:p>
        </p:txBody>
      </p:sp>
      <p:sp>
        <p:nvSpPr>
          <p:cNvPr id="88068" name="AutoShape 4"/>
          <p:cNvSpPr>
            <a:spLocks noChangeArrowheads="1"/>
          </p:cNvSpPr>
          <p:nvPr/>
        </p:nvSpPr>
        <p:spPr bwMode="gray">
          <a:xfrm>
            <a:off x="1874838" y="1165225"/>
            <a:ext cx="4541837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4101" name="AutoShape 5"/>
          <p:cNvSpPr>
            <a:spLocks noChangeArrowheads="1"/>
          </p:cNvSpPr>
          <p:nvPr/>
        </p:nvSpPr>
        <p:spPr bwMode="gray">
          <a:xfrm>
            <a:off x="1476375" y="1052513"/>
            <a:ext cx="717550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0" name="AutoShape 6"/>
          <p:cNvSpPr>
            <a:spLocks noChangeArrowheads="1"/>
          </p:cNvSpPr>
          <p:nvPr/>
        </p:nvSpPr>
        <p:spPr bwMode="gray">
          <a:xfrm>
            <a:off x="1874838" y="1833563"/>
            <a:ext cx="4541837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4103" name="AutoShape 7"/>
          <p:cNvSpPr>
            <a:spLocks noChangeArrowheads="1"/>
          </p:cNvSpPr>
          <p:nvPr/>
        </p:nvSpPr>
        <p:spPr bwMode="gray">
          <a:xfrm>
            <a:off x="1476375" y="1708150"/>
            <a:ext cx="717550" cy="720725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2" name="AutoShape 8"/>
          <p:cNvSpPr>
            <a:spLocks noChangeArrowheads="1"/>
          </p:cNvSpPr>
          <p:nvPr/>
        </p:nvSpPr>
        <p:spPr bwMode="gray">
          <a:xfrm>
            <a:off x="1874838" y="2659063"/>
            <a:ext cx="4541837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4105" name="AutoShape 9"/>
          <p:cNvSpPr>
            <a:spLocks noChangeArrowheads="1"/>
          </p:cNvSpPr>
          <p:nvPr/>
        </p:nvSpPr>
        <p:spPr bwMode="gray">
          <a:xfrm>
            <a:off x="1476375" y="2500313"/>
            <a:ext cx="717550" cy="720725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4" name="AutoShape 10"/>
          <p:cNvSpPr>
            <a:spLocks noChangeArrowheads="1"/>
          </p:cNvSpPr>
          <p:nvPr/>
        </p:nvSpPr>
        <p:spPr bwMode="gray">
          <a:xfrm>
            <a:off x="1874838" y="3451225"/>
            <a:ext cx="4541837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4107" name="AutoShape 11"/>
          <p:cNvSpPr>
            <a:spLocks noChangeArrowheads="1"/>
          </p:cNvSpPr>
          <p:nvPr/>
        </p:nvSpPr>
        <p:spPr bwMode="gray">
          <a:xfrm>
            <a:off x="1476375" y="3292475"/>
            <a:ext cx="717550" cy="720725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gray">
          <a:xfrm>
            <a:off x="2114550" y="3476625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gray">
          <a:xfrm>
            <a:off x="2139950" y="1125538"/>
            <a:ext cx="4303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2" action="ppaction://hlinksldjump"/>
              </a:rPr>
              <a:t>定点数的加减运算及实现</a:t>
            </a:r>
            <a:endParaRPr lang="zh-CN" altLang="en-US" sz="2400"/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gray">
          <a:xfrm>
            <a:off x="1547813" y="1158875"/>
            <a:ext cx="792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gray">
          <a:xfrm>
            <a:off x="2114550" y="3471863"/>
            <a:ext cx="4257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  </a:t>
            </a:r>
            <a:r>
              <a:rPr lang="zh-CN" altLang="en-GB" sz="2400">
                <a:hlinkClick r:id="rId3" action="ppaction://hlinksldjump"/>
              </a:rPr>
              <a:t>定点运算器的组成与结构</a:t>
            </a:r>
            <a:endParaRPr lang="zh-CN" altLang="en-US" sz="2400"/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gray">
          <a:xfrm>
            <a:off x="2114550" y="1868488"/>
            <a:ext cx="4257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  </a:t>
            </a:r>
            <a:r>
              <a:rPr lang="zh-CN" altLang="en-GB" sz="2400">
                <a:hlinkClick r:id="rId4" action="ppaction://hlinksldjump"/>
              </a:rPr>
              <a:t>定点数的乘法运算及实现</a:t>
            </a:r>
            <a:endParaRPr lang="zh-CN" altLang="en-US" sz="2400"/>
          </a:p>
        </p:txBody>
      </p:sp>
      <p:sp>
        <p:nvSpPr>
          <p:cNvPr id="4113" name="Text Box 17"/>
          <p:cNvSpPr txBox="1">
            <a:spLocks noChangeArrowheads="1"/>
          </p:cNvSpPr>
          <p:nvPr/>
        </p:nvSpPr>
        <p:spPr bwMode="gray">
          <a:xfrm>
            <a:off x="1547813" y="1844675"/>
            <a:ext cx="617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4114" name="Text Box 18"/>
          <p:cNvSpPr txBox="1">
            <a:spLocks noChangeArrowheads="1"/>
          </p:cNvSpPr>
          <p:nvPr/>
        </p:nvSpPr>
        <p:spPr bwMode="gray">
          <a:xfrm>
            <a:off x="2114550" y="2717800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  </a:t>
            </a:r>
            <a:r>
              <a:rPr lang="zh-CN" altLang="en-GB" sz="2400">
                <a:hlinkClick r:id="rId5" action="ppaction://hlinksldjump"/>
              </a:rPr>
              <a:t>定点数除法运算及实现</a:t>
            </a:r>
            <a:endParaRPr lang="zh-CN" altLang="en-US" sz="2400"/>
          </a:p>
        </p:txBody>
      </p:sp>
      <p:sp>
        <p:nvSpPr>
          <p:cNvPr id="4115" name="Text Box 19"/>
          <p:cNvSpPr txBox="1">
            <a:spLocks noChangeArrowheads="1"/>
          </p:cNvSpPr>
          <p:nvPr/>
        </p:nvSpPr>
        <p:spPr bwMode="gray">
          <a:xfrm>
            <a:off x="1547813" y="2636838"/>
            <a:ext cx="688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4.3</a:t>
            </a:r>
          </a:p>
        </p:txBody>
      </p:sp>
      <p:pic>
        <p:nvPicPr>
          <p:cNvPr id="4116" name="Picture 20" descr="2">
            <a:hlinkClick r:id="rId6" action="ppaction://hlinksldjump"/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6402388"/>
            <a:ext cx="719137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7" name="Text Box 21"/>
          <p:cNvSpPr txBox="1">
            <a:spLocks noChangeArrowheads="1"/>
          </p:cNvSpPr>
          <p:nvPr/>
        </p:nvSpPr>
        <p:spPr bwMode="gray">
          <a:xfrm>
            <a:off x="1547813" y="3446463"/>
            <a:ext cx="64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4.4</a:t>
            </a:r>
          </a:p>
        </p:txBody>
      </p:sp>
      <p:sp>
        <p:nvSpPr>
          <p:cNvPr id="88086" name="AutoShape 22"/>
          <p:cNvSpPr>
            <a:spLocks noChangeArrowheads="1"/>
          </p:cNvSpPr>
          <p:nvPr/>
        </p:nvSpPr>
        <p:spPr bwMode="gray">
          <a:xfrm>
            <a:off x="1874838" y="4168775"/>
            <a:ext cx="4541837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4119" name="AutoShape 23"/>
          <p:cNvSpPr>
            <a:spLocks noChangeArrowheads="1"/>
          </p:cNvSpPr>
          <p:nvPr/>
        </p:nvSpPr>
        <p:spPr bwMode="gray">
          <a:xfrm>
            <a:off x="1476375" y="4083050"/>
            <a:ext cx="717550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88" name="AutoShape 24"/>
          <p:cNvSpPr>
            <a:spLocks noChangeArrowheads="1"/>
          </p:cNvSpPr>
          <p:nvPr/>
        </p:nvSpPr>
        <p:spPr bwMode="gray">
          <a:xfrm>
            <a:off x="1874838" y="4962525"/>
            <a:ext cx="4541837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4121" name="AutoShape 25"/>
          <p:cNvSpPr>
            <a:spLocks noChangeArrowheads="1"/>
          </p:cNvSpPr>
          <p:nvPr/>
        </p:nvSpPr>
        <p:spPr bwMode="gray">
          <a:xfrm>
            <a:off x="1476375" y="4803775"/>
            <a:ext cx="717550" cy="720725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22" name="Text Box 26"/>
          <p:cNvSpPr txBox="1">
            <a:spLocks noChangeArrowheads="1"/>
          </p:cNvSpPr>
          <p:nvPr/>
        </p:nvSpPr>
        <p:spPr bwMode="gray">
          <a:xfrm>
            <a:off x="2139950" y="4202113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  </a:t>
            </a:r>
            <a:r>
              <a:rPr lang="zh-CN" altLang="en-GB" sz="2400">
                <a:hlinkClick r:id="rId8" action="ppaction://hlinksldjump"/>
              </a:rPr>
              <a:t>浮点运算及运算器</a:t>
            </a:r>
            <a:endParaRPr lang="zh-CN" altLang="en-US" sz="2400"/>
          </a:p>
        </p:txBody>
      </p:sp>
      <p:sp>
        <p:nvSpPr>
          <p:cNvPr id="4123" name="Text Box 27"/>
          <p:cNvSpPr txBox="1">
            <a:spLocks noChangeArrowheads="1"/>
          </p:cNvSpPr>
          <p:nvPr/>
        </p:nvSpPr>
        <p:spPr bwMode="gray">
          <a:xfrm>
            <a:off x="1547813" y="4191000"/>
            <a:ext cx="617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4124" name="Text Box 28"/>
          <p:cNvSpPr txBox="1">
            <a:spLocks noChangeArrowheads="1"/>
          </p:cNvSpPr>
          <p:nvPr/>
        </p:nvSpPr>
        <p:spPr bwMode="gray">
          <a:xfrm>
            <a:off x="2114550" y="4964113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  </a:t>
            </a:r>
            <a:r>
              <a:rPr lang="zh-CN" altLang="en-GB" sz="2400">
                <a:hlinkClick r:id="rId9" action="ppaction://hlinksldjump"/>
              </a:rPr>
              <a:t>浮点运算器举例</a:t>
            </a:r>
            <a:r>
              <a:rPr lang="zh-CN" altLang="en-GB" sz="2400" b="0">
                <a:hlinkClick r:id="rId9" action="ppaction://hlinksldjump"/>
              </a:rPr>
              <a:t> </a:t>
            </a:r>
            <a:endParaRPr lang="zh-CN" altLang="en-US" sz="2400" b="0"/>
          </a:p>
        </p:txBody>
      </p:sp>
      <p:sp>
        <p:nvSpPr>
          <p:cNvPr id="4125" name="Text Box 29"/>
          <p:cNvSpPr txBox="1">
            <a:spLocks noChangeArrowheads="1"/>
          </p:cNvSpPr>
          <p:nvPr/>
        </p:nvSpPr>
        <p:spPr bwMode="gray">
          <a:xfrm>
            <a:off x="1547813" y="4948238"/>
            <a:ext cx="617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4.6</a:t>
            </a:r>
          </a:p>
        </p:txBody>
      </p:sp>
      <p:sp>
        <p:nvSpPr>
          <p:cNvPr id="88094" name="AutoShape 30"/>
          <p:cNvSpPr>
            <a:spLocks noChangeArrowheads="1"/>
          </p:cNvSpPr>
          <p:nvPr/>
        </p:nvSpPr>
        <p:spPr bwMode="gray">
          <a:xfrm>
            <a:off x="1874838" y="5681663"/>
            <a:ext cx="4541837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4127" name="AutoShape 31"/>
          <p:cNvSpPr>
            <a:spLocks noChangeArrowheads="1"/>
          </p:cNvSpPr>
          <p:nvPr/>
        </p:nvSpPr>
        <p:spPr bwMode="gray">
          <a:xfrm>
            <a:off x="1476375" y="5595938"/>
            <a:ext cx="717550" cy="720725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28" name="Text Box 36"/>
          <p:cNvSpPr txBox="1">
            <a:spLocks noChangeArrowheads="1"/>
          </p:cNvSpPr>
          <p:nvPr/>
        </p:nvSpPr>
        <p:spPr bwMode="gray">
          <a:xfrm>
            <a:off x="2114550" y="6211888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</a:p>
        </p:txBody>
      </p:sp>
      <p:sp>
        <p:nvSpPr>
          <p:cNvPr id="4129" name="Text Box 37"/>
          <p:cNvSpPr txBox="1">
            <a:spLocks noChangeArrowheads="1"/>
          </p:cNvSpPr>
          <p:nvPr/>
        </p:nvSpPr>
        <p:spPr bwMode="gray">
          <a:xfrm>
            <a:off x="2114550" y="5715000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10" action="ppaction://hlinksldjump"/>
              </a:rPr>
              <a:t>本章小结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BEBCFB-A61B-47BF-90C0-EF2F043AB1C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20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三、移码加减运算与判溢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125538"/>
            <a:ext cx="7427912" cy="2374900"/>
          </a:xfrm>
        </p:spPr>
        <p:txBody>
          <a:bodyPr/>
          <a:lstStyle/>
          <a:p>
            <a:pPr eaLnBrk="1" hangingPunct="1"/>
            <a:r>
              <a:rPr lang="zh-CN" altLang="en-US" sz="2400" dirty="0" smtClean="0">
                <a:solidFill>
                  <a:srgbClr val="CC0000"/>
                </a:solidFill>
              </a:rPr>
              <a:t>移码和移码计算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/>
              <a:t>  </a:t>
            </a:r>
            <a:r>
              <a:rPr lang="en-US" altLang="zh-CN" sz="2400" dirty="0" smtClean="0"/>
              <a:t>[X]</a:t>
            </a:r>
            <a:r>
              <a:rPr lang="zh-CN" altLang="en-US" sz="2400" baseline="-25000" dirty="0" smtClean="0"/>
              <a:t>移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=2</a:t>
            </a:r>
            <a:r>
              <a:rPr lang="en-US" altLang="zh-CN" sz="2400" baseline="30000" dirty="0" smtClean="0"/>
              <a:t>n</a:t>
            </a:r>
            <a:r>
              <a:rPr lang="en-US" altLang="zh-CN" sz="2400" dirty="0" smtClean="0"/>
              <a:t>+X      [Y]</a:t>
            </a:r>
            <a:r>
              <a:rPr lang="zh-CN" altLang="en-US" sz="2400" baseline="-25000" dirty="0" smtClean="0"/>
              <a:t>移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=2</a:t>
            </a:r>
            <a:r>
              <a:rPr lang="en-US" altLang="zh-CN" sz="2400" baseline="30000" dirty="0" smtClean="0"/>
              <a:t>n</a:t>
            </a:r>
            <a:r>
              <a:rPr lang="en-US" altLang="zh-CN" sz="2400" dirty="0" smtClean="0"/>
              <a:t>+Y    -2</a:t>
            </a:r>
            <a:r>
              <a:rPr lang="en-US" altLang="zh-CN" sz="2400" baseline="30000" dirty="0" smtClean="0"/>
              <a:t>n</a:t>
            </a:r>
            <a:r>
              <a:rPr lang="en-US" altLang="zh-CN" sz="2400" dirty="0" smtClean="0"/>
              <a:t>≤X≤2</a:t>
            </a:r>
            <a:r>
              <a:rPr lang="en-US" altLang="zh-CN" sz="2400" baseline="30000" dirty="0" smtClean="0"/>
              <a:t>n</a:t>
            </a:r>
            <a:r>
              <a:rPr lang="en-US" altLang="zh-CN" sz="2400" dirty="0" smtClean="0"/>
              <a:t>-1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/>
              <a:t>  [X]</a:t>
            </a:r>
            <a:r>
              <a:rPr lang="zh-CN" altLang="en-US" sz="2400" baseline="-25000" dirty="0" smtClean="0"/>
              <a:t>移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 [Y]</a:t>
            </a:r>
            <a:r>
              <a:rPr lang="zh-CN" altLang="en-US" sz="2400" baseline="-25000" dirty="0" smtClean="0"/>
              <a:t>移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=2</a:t>
            </a:r>
            <a:r>
              <a:rPr lang="en-US" altLang="zh-CN" sz="2400" baseline="30000" dirty="0" smtClean="0"/>
              <a:t>n</a:t>
            </a:r>
            <a:r>
              <a:rPr lang="en-US" altLang="zh-CN" sz="2400" dirty="0" smtClean="0"/>
              <a:t>+X+2</a:t>
            </a:r>
            <a:r>
              <a:rPr lang="en-US" altLang="zh-CN" sz="2400" baseline="30000" dirty="0" smtClean="0"/>
              <a:t>n</a:t>
            </a:r>
            <a:r>
              <a:rPr lang="en-US" altLang="zh-CN" sz="2400" dirty="0" smtClean="0"/>
              <a:t>+Y= 2</a:t>
            </a:r>
            <a:r>
              <a:rPr lang="en-US" altLang="zh-CN" sz="2400" baseline="30000" dirty="0" smtClean="0"/>
              <a:t>n</a:t>
            </a:r>
            <a:r>
              <a:rPr lang="en-US" altLang="zh-CN" sz="2400" dirty="0" smtClean="0"/>
              <a:t>+</a:t>
            </a:r>
            <a:r>
              <a:rPr lang="zh-CN" altLang="en-GB" sz="2400" dirty="0" smtClean="0"/>
              <a:t>（</a:t>
            </a:r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n</a:t>
            </a:r>
            <a:r>
              <a:rPr lang="en-US" altLang="zh-CN" sz="2400" dirty="0" smtClean="0"/>
              <a:t> +X+Y</a:t>
            </a:r>
            <a:r>
              <a:rPr lang="zh-CN" altLang="en-GB" sz="2400" dirty="0" smtClean="0"/>
              <a:t>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zh-CN" sz="2400" dirty="0" smtClean="0"/>
              <a:t>               </a:t>
            </a:r>
            <a:r>
              <a:rPr lang="en-US" altLang="zh-CN" sz="2400" dirty="0" smtClean="0"/>
              <a:t>= 2</a:t>
            </a:r>
            <a:r>
              <a:rPr lang="en-US" altLang="zh-CN" sz="2400" baseline="30000" dirty="0" smtClean="0"/>
              <a:t>n</a:t>
            </a:r>
            <a:r>
              <a:rPr lang="en-US" altLang="zh-CN" sz="2400" dirty="0" smtClean="0"/>
              <a:t> + [ X+Y]</a:t>
            </a:r>
            <a:r>
              <a:rPr lang="zh-CN" altLang="en-US" sz="2400" baseline="-25000" dirty="0" smtClean="0"/>
              <a:t>移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/>
              <a:t>  </a:t>
            </a:r>
            <a:r>
              <a:rPr lang="en-US" altLang="zh-CN" sz="2400" dirty="0" smtClean="0"/>
              <a:t>[X]</a:t>
            </a:r>
            <a:r>
              <a:rPr lang="zh-CN" altLang="en-US" sz="2400" baseline="-25000" dirty="0" smtClean="0"/>
              <a:t>移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 [-Y]</a:t>
            </a:r>
            <a:r>
              <a:rPr lang="zh-CN" altLang="en-US" sz="2400" baseline="-25000" dirty="0" smtClean="0"/>
              <a:t>移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 2</a:t>
            </a:r>
            <a:r>
              <a:rPr lang="en-US" altLang="zh-CN" sz="2400" baseline="30000" dirty="0" smtClean="0"/>
              <a:t>n</a:t>
            </a:r>
            <a:r>
              <a:rPr lang="en-US" altLang="zh-CN" sz="2400" dirty="0" smtClean="0"/>
              <a:t> + [ X-Y]</a:t>
            </a:r>
            <a:r>
              <a:rPr lang="zh-CN" altLang="en-US" sz="2400" baseline="-25000" dirty="0" smtClean="0"/>
              <a:t>移</a:t>
            </a:r>
            <a:r>
              <a:rPr lang="zh-CN" altLang="en-US" sz="2400" dirty="0" smtClean="0"/>
              <a:t> </a:t>
            </a:r>
          </a:p>
        </p:txBody>
      </p:sp>
      <p:sp>
        <p:nvSpPr>
          <p:cNvPr id="202772" name="Rectangle 20"/>
          <p:cNvSpPr>
            <a:spLocks noChangeArrowheads="1"/>
          </p:cNvSpPr>
          <p:nvPr/>
        </p:nvSpPr>
        <p:spPr bwMode="auto">
          <a:xfrm>
            <a:off x="611188" y="3429000"/>
            <a:ext cx="432117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CC0000"/>
                </a:solidFill>
              </a:rPr>
              <a:t>移码和补码混合计算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/>
              <a:t>  </a:t>
            </a:r>
            <a:r>
              <a:rPr lang="en-US" altLang="zh-CN" sz="2400" dirty="0"/>
              <a:t>[Y]</a:t>
            </a:r>
            <a:r>
              <a:rPr lang="zh-CN" altLang="en-US" sz="2400" baseline="-25000" dirty="0"/>
              <a:t>补</a:t>
            </a:r>
            <a:r>
              <a:rPr lang="zh-CN" altLang="en-US" sz="2400" dirty="0"/>
              <a:t> </a:t>
            </a:r>
            <a:r>
              <a:rPr lang="en-US" altLang="zh-CN" sz="2400" dirty="0"/>
              <a:t>=2</a:t>
            </a:r>
            <a:r>
              <a:rPr lang="en-US" altLang="zh-CN" sz="2400" baseline="30000" dirty="0"/>
              <a:t>n+1</a:t>
            </a:r>
            <a:r>
              <a:rPr lang="en-US" altLang="zh-CN" sz="2400" dirty="0"/>
              <a:t>+Y </a:t>
            </a:r>
            <a:r>
              <a:rPr lang="zh-CN" altLang="en-US" sz="2400" dirty="0"/>
              <a:t>（</a:t>
            </a:r>
            <a:r>
              <a:rPr lang="en-US" altLang="zh-CN" sz="2400" dirty="0"/>
              <a:t>mod 2</a:t>
            </a:r>
            <a:r>
              <a:rPr lang="en-US" altLang="zh-CN" sz="2400" baseline="30000" dirty="0"/>
              <a:t>n+1</a:t>
            </a:r>
            <a:r>
              <a:rPr lang="zh-CN" altLang="en-US" sz="2400" dirty="0"/>
              <a:t>）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/>
              <a:t>  </a:t>
            </a:r>
            <a:r>
              <a:rPr lang="en-US" altLang="zh-CN" sz="2400" dirty="0"/>
              <a:t>[X]</a:t>
            </a:r>
            <a:r>
              <a:rPr lang="zh-CN" altLang="en-US" sz="2400" baseline="-25000" dirty="0"/>
              <a:t>移</a:t>
            </a:r>
            <a:r>
              <a:rPr lang="zh-CN" altLang="en-US" sz="2400" dirty="0"/>
              <a:t> </a:t>
            </a:r>
            <a:r>
              <a:rPr lang="en-US" altLang="zh-CN" sz="2400" dirty="0"/>
              <a:t>+ [Y]</a:t>
            </a:r>
            <a:r>
              <a:rPr lang="zh-CN" altLang="en-US" sz="2400" baseline="-25000" dirty="0"/>
              <a:t>补</a:t>
            </a:r>
            <a:r>
              <a:rPr lang="zh-CN" altLang="en-US" sz="2400" dirty="0"/>
              <a:t> </a:t>
            </a:r>
            <a:r>
              <a:rPr lang="en-US" altLang="zh-CN" sz="2400" dirty="0"/>
              <a:t>= [ X+Y]</a:t>
            </a:r>
            <a:r>
              <a:rPr lang="zh-CN" altLang="en-US" sz="2400" baseline="-25000" dirty="0"/>
              <a:t>移</a:t>
            </a:r>
            <a:r>
              <a:rPr lang="zh-CN" altLang="en-US" sz="2400" dirty="0"/>
              <a:t> </a:t>
            </a:r>
          </a:p>
        </p:txBody>
      </p:sp>
      <p:sp>
        <p:nvSpPr>
          <p:cNvPr id="2" name="圆角矩形标注 1"/>
          <p:cNvSpPr/>
          <p:nvPr/>
        </p:nvSpPr>
        <p:spPr>
          <a:xfrm>
            <a:off x="6770737" y="1988952"/>
            <a:ext cx="1973213" cy="503944"/>
          </a:xfrm>
          <a:prstGeom prst="wedgeRoundRectCallout">
            <a:avLst>
              <a:gd name="adj1" fmla="val -204486"/>
              <a:gd name="adj2" fmla="val 1633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结果符号位取反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027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F77A22A-31EC-4821-8BDF-36BCC3A0AD94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21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三、移码加减运算与判溢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76324"/>
            <a:ext cx="7499350" cy="516096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dirty="0" smtClean="0"/>
              <a:t>移码运算结果判溢：</a:t>
            </a:r>
            <a:r>
              <a:rPr lang="zh-CN" altLang="en-US" sz="2400" dirty="0" smtClean="0">
                <a:solidFill>
                  <a:srgbClr val="CC0000"/>
                </a:solidFill>
              </a:rPr>
              <a:t>双符号位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000" dirty="0" smtClean="0"/>
              <a:t>[X]</a:t>
            </a:r>
            <a:r>
              <a:rPr lang="zh-CN" altLang="en-US" sz="2000" baseline="-25000" dirty="0" smtClean="0">
                <a:solidFill>
                  <a:srgbClr val="CC0000"/>
                </a:solidFill>
              </a:rPr>
              <a:t>移</a:t>
            </a:r>
            <a:r>
              <a:rPr lang="zh-CN" altLang="en-US" sz="2000" dirty="0" smtClean="0"/>
              <a:t>的最高符号位恒为</a:t>
            </a:r>
            <a:r>
              <a:rPr lang="en-US" altLang="zh-CN" sz="2000" dirty="0" smtClean="0"/>
              <a:t>0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000" dirty="0" smtClean="0"/>
              <a:t>[Y]</a:t>
            </a:r>
            <a:r>
              <a:rPr lang="zh-CN" altLang="en-US" sz="2000" baseline="-25000" dirty="0" smtClean="0">
                <a:solidFill>
                  <a:srgbClr val="CC0000"/>
                </a:solidFill>
              </a:rPr>
              <a:t>补</a:t>
            </a:r>
            <a:r>
              <a:rPr lang="zh-CN" altLang="en-US" sz="2000" dirty="0" smtClean="0"/>
              <a:t>采用双符号位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 smtClean="0"/>
              <a:t>移码运算结果溢出的判断条件是：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/>
              <a:t>结果的最高符号位</a:t>
            </a:r>
            <a:r>
              <a:rPr lang="en-US" altLang="zh-CN" dirty="0" smtClean="0">
                <a:solidFill>
                  <a:srgbClr val="CC0000"/>
                </a:solidFill>
              </a:rPr>
              <a:t>S</a:t>
            </a:r>
            <a:r>
              <a:rPr lang="en-US" altLang="zh-CN" baseline="-25000" dirty="0" smtClean="0">
                <a:solidFill>
                  <a:srgbClr val="CC0000"/>
                </a:solidFill>
              </a:rPr>
              <a:t>f1</a:t>
            </a:r>
            <a:r>
              <a:rPr lang="en-US" altLang="zh-CN" dirty="0" smtClean="0">
                <a:solidFill>
                  <a:srgbClr val="CC0000"/>
                </a:solidFill>
              </a:rPr>
              <a:t>=1</a:t>
            </a:r>
            <a:r>
              <a:rPr lang="zh-CN" altLang="en-US" dirty="0" smtClean="0">
                <a:solidFill>
                  <a:srgbClr val="CC0000"/>
                </a:solidFill>
              </a:rPr>
              <a:t>时溢出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f1</a:t>
            </a:r>
            <a:r>
              <a:rPr lang="en-US" altLang="zh-CN" dirty="0" smtClean="0"/>
              <a:t>=0</a:t>
            </a:r>
            <a:r>
              <a:rPr lang="zh-CN" altLang="en-US" dirty="0" smtClean="0"/>
              <a:t>时结果正确。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CN" dirty="0" smtClean="0"/>
              <a:t>S</a:t>
            </a:r>
            <a:r>
              <a:rPr lang="en-US" altLang="zh-CN" baseline="-25000" dirty="0" smtClean="0"/>
              <a:t>f1</a:t>
            </a:r>
            <a:r>
              <a:rPr lang="en-US" altLang="zh-CN" dirty="0" smtClean="0"/>
              <a:t> S</a:t>
            </a:r>
            <a:r>
              <a:rPr lang="en-US" altLang="zh-CN" baseline="-25000" dirty="0" smtClean="0"/>
              <a:t>f2</a:t>
            </a:r>
            <a:r>
              <a:rPr lang="en-US" altLang="zh-CN" dirty="0" smtClean="0"/>
              <a:t>=10</a:t>
            </a:r>
            <a:r>
              <a:rPr lang="zh-CN" altLang="en-US" dirty="0" smtClean="0"/>
              <a:t>时，结果正溢出；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CN" dirty="0" smtClean="0"/>
              <a:t>S</a:t>
            </a:r>
            <a:r>
              <a:rPr lang="en-US" altLang="zh-CN" baseline="-25000" dirty="0" smtClean="0"/>
              <a:t>f1</a:t>
            </a:r>
            <a:r>
              <a:rPr lang="en-US" altLang="zh-CN" dirty="0" smtClean="0"/>
              <a:t> S</a:t>
            </a:r>
            <a:r>
              <a:rPr lang="en-US" altLang="zh-CN" baseline="-25000" dirty="0" smtClean="0"/>
              <a:t>f2</a:t>
            </a:r>
            <a:r>
              <a:rPr lang="en-US" altLang="zh-CN" dirty="0" smtClean="0"/>
              <a:t>=11</a:t>
            </a:r>
            <a:r>
              <a:rPr lang="zh-CN" altLang="en-US" dirty="0" smtClean="0"/>
              <a:t>时，结果负溢出。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/>
              <a:t>移码运算用于浮点数的阶码；</a:t>
            </a:r>
            <a:endParaRPr lang="en-US" altLang="zh-CN" dirty="0" smtClean="0"/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/>
              <a:t>当阶码运算结果正溢出时，浮点数</a:t>
            </a:r>
            <a:r>
              <a:rPr lang="zh-CN" altLang="en-US" dirty="0" smtClean="0">
                <a:solidFill>
                  <a:srgbClr val="CC0000"/>
                </a:solidFill>
              </a:rPr>
              <a:t>上溢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/>
              <a:t>当阶码运算结果负溢出时，浮点数</a:t>
            </a:r>
            <a:r>
              <a:rPr lang="zh-CN" altLang="en-US" dirty="0" smtClean="0">
                <a:solidFill>
                  <a:srgbClr val="CC0000"/>
                </a:solidFill>
              </a:rPr>
              <a:t>下溢，当作机器零处理</a:t>
            </a:r>
            <a:r>
              <a:rPr lang="zh-CN" altLang="en-US" dirty="0" smtClean="0"/>
              <a:t>。 </a:t>
            </a:r>
          </a:p>
        </p:txBody>
      </p:sp>
      <p:pic>
        <p:nvPicPr>
          <p:cNvPr id="207883" name="Picture 11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558" name="Object 14"/>
          <p:cNvGraphicFramePr>
            <a:graphicFrameLocks noGrp="1" noChangeAspect="1"/>
          </p:cNvGraphicFramePr>
          <p:nvPr>
            <p:ph sz="half" idx="2"/>
          </p:nvPr>
        </p:nvGraphicFramePr>
        <p:xfrm>
          <a:off x="4932363" y="981075"/>
          <a:ext cx="3167062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Visio" r:id="rId5" imgW="1383792" imgH="598932" progId="Visio.Drawing.11">
                  <p:embed/>
                </p:oleObj>
              </mc:Choice>
              <mc:Fallback>
                <p:oleObj name="Visio" r:id="rId5" imgW="1383792" imgH="598932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981075"/>
                        <a:ext cx="3167062" cy="13700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078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4F6B710-DEE3-4D1E-95BF-1761AFE90F8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22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四、</a:t>
            </a:r>
            <a:r>
              <a:rPr lang="zh-CN" altLang="en-GB" smtClean="0"/>
              <a:t>十进制加法运算</a:t>
            </a:r>
            <a:endParaRPr lang="zh-CN" altLang="en-US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96975"/>
            <a:ext cx="7345362" cy="482441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GB" dirty="0" smtClean="0"/>
              <a:t>十进制加法器实现：</a:t>
            </a:r>
            <a:r>
              <a:rPr lang="zh-CN" altLang="en-GB" dirty="0" smtClean="0">
                <a:solidFill>
                  <a:srgbClr val="CC0000"/>
                </a:solidFill>
              </a:rPr>
              <a:t>二进制加法器</a:t>
            </a:r>
            <a:r>
              <a:rPr lang="en-GB" altLang="zh-CN" dirty="0" smtClean="0">
                <a:solidFill>
                  <a:srgbClr val="CC0000"/>
                </a:solidFill>
              </a:rPr>
              <a:t>+</a:t>
            </a:r>
            <a:r>
              <a:rPr lang="zh-CN" altLang="en-GB" dirty="0" smtClean="0">
                <a:solidFill>
                  <a:srgbClr val="CC0000"/>
                </a:solidFill>
              </a:rPr>
              <a:t>校正电路</a:t>
            </a:r>
            <a:endParaRPr lang="zh-CN" altLang="en-GB" dirty="0" smtClean="0"/>
          </a:p>
          <a:p>
            <a:pPr eaLnBrk="1" hangingPunct="1">
              <a:lnSpc>
                <a:spcPct val="120000"/>
              </a:lnSpc>
            </a:pPr>
            <a:r>
              <a:rPr lang="zh-CN" altLang="en-GB" dirty="0" smtClean="0"/>
              <a:t>当相加的两数之和</a:t>
            </a:r>
            <a:r>
              <a:rPr lang="en-GB" altLang="zh-CN" dirty="0" smtClean="0"/>
              <a:t>S&gt;9</a:t>
            </a:r>
            <a:r>
              <a:rPr lang="zh-CN" altLang="en-GB" dirty="0" smtClean="0"/>
              <a:t>时，加</a:t>
            </a:r>
            <a:r>
              <a:rPr lang="en-GB" altLang="zh-CN" dirty="0" smtClean="0"/>
              <a:t>6</a:t>
            </a:r>
            <a:r>
              <a:rPr lang="zh-CN" altLang="en-GB" dirty="0" smtClean="0"/>
              <a:t>校正；当</a:t>
            </a:r>
            <a:r>
              <a:rPr lang="en-GB" altLang="zh-CN" dirty="0" smtClean="0"/>
              <a:t>S≤9</a:t>
            </a:r>
            <a:r>
              <a:rPr lang="zh-CN" altLang="en-GB" dirty="0" smtClean="0"/>
              <a:t>时，结果正确，不需校正。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GB" dirty="0" smtClean="0"/>
              <a:t>对于</a:t>
            </a:r>
            <a:r>
              <a:rPr lang="en-GB" altLang="zh-CN" dirty="0" smtClean="0"/>
              <a:t>8421 BCD</a:t>
            </a:r>
            <a:r>
              <a:rPr lang="zh-CN" altLang="en-GB" dirty="0" smtClean="0"/>
              <a:t>码，校正条件为：</a:t>
            </a:r>
          </a:p>
          <a:p>
            <a:pPr lvl="1" eaLnBrk="1" hangingPunct="1">
              <a:lnSpc>
                <a:spcPct val="120000"/>
              </a:lnSpc>
            </a:pPr>
            <a:r>
              <a:rPr lang="en-GB" altLang="zh-CN" sz="2800" dirty="0" smtClean="0"/>
              <a:t>S</a:t>
            </a:r>
            <a:r>
              <a:rPr lang="en-GB" altLang="zh-CN" sz="2800" baseline="-25000" dirty="0" smtClean="0"/>
              <a:t>8</a:t>
            </a:r>
            <a:r>
              <a:rPr lang="en-GB" altLang="zh-CN" sz="2800" dirty="0" smtClean="0">
                <a:latin typeface="Arial" panose="020B0604020202020204" pitchFamily="34" charset="0"/>
              </a:rPr>
              <a:t>’</a:t>
            </a:r>
            <a:r>
              <a:rPr lang="en-GB" altLang="zh-CN" sz="2800" dirty="0" smtClean="0"/>
              <a:t>S</a:t>
            </a:r>
            <a:r>
              <a:rPr lang="en-GB" altLang="zh-CN" sz="2800" baseline="-25000" dirty="0" smtClean="0"/>
              <a:t>4</a:t>
            </a:r>
            <a:r>
              <a:rPr lang="en-GB" altLang="zh-CN" sz="2800" dirty="0" smtClean="0">
                <a:latin typeface="Arial" panose="020B0604020202020204" pitchFamily="34" charset="0"/>
              </a:rPr>
              <a:t>’</a:t>
            </a:r>
            <a:r>
              <a:rPr lang="en-GB" altLang="zh-CN" sz="2800" dirty="0" smtClean="0"/>
              <a:t>S</a:t>
            </a:r>
            <a:r>
              <a:rPr lang="en-GB" altLang="zh-CN" sz="2800" baseline="-25000" dirty="0" smtClean="0"/>
              <a:t>2</a:t>
            </a:r>
            <a:r>
              <a:rPr lang="en-GB" altLang="zh-CN" sz="2800" dirty="0" smtClean="0">
                <a:latin typeface="Arial" panose="020B0604020202020204" pitchFamily="34" charset="0"/>
              </a:rPr>
              <a:t>’</a:t>
            </a:r>
            <a:r>
              <a:rPr lang="en-GB" altLang="zh-CN" sz="2800" dirty="0" smtClean="0"/>
              <a:t>S</a:t>
            </a:r>
            <a:r>
              <a:rPr lang="en-GB" altLang="zh-CN" sz="2800" baseline="-25000" dirty="0" smtClean="0"/>
              <a:t>1</a:t>
            </a:r>
            <a:r>
              <a:rPr lang="en-GB" altLang="zh-CN" sz="2800" dirty="0" smtClean="0">
                <a:latin typeface="Arial" panose="020B0604020202020204" pitchFamily="34" charset="0"/>
              </a:rPr>
              <a:t>’</a:t>
            </a:r>
            <a:r>
              <a:rPr lang="en-GB" altLang="zh-CN" sz="2800" dirty="0" smtClean="0"/>
              <a:t>≥1010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GB" sz="2800" dirty="0" smtClean="0"/>
              <a:t>或</a:t>
            </a:r>
            <a:r>
              <a:rPr lang="en-GB" altLang="zh-CN" sz="2800" dirty="0" smtClean="0"/>
              <a:t>C=1 </a:t>
            </a:r>
            <a:r>
              <a:rPr lang="zh-CN" altLang="en-GB" dirty="0" smtClean="0"/>
              <a:t>  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C1CEF40-22D4-4BD4-A721-FCD1F5B27168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23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四、</a:t>
            </a:r>
            <a:r>
              <a:rPr lang="zh-CN" altLang="en-GB" smtClean="0"/>
              <a:t>十进制加法运算</a:t>
            </a:r>
            <a:endParaRPr lang="zh-CN" altLang="en-US" smtClean="0"/>
          </a:p>
        </p:txBody>
      </p:sp>
      <p:graphicFrame>
        <p:nvGraphicFramePr>
          <p:cNvPr id="337924" name="Object 4"/>
          <p:cNvGraphicFramePr>
            <a:graphicFrameLocks noChangeAspect="1"/>
          </p:cNvGraphicFramePr>
          <p:nvPr/>
        </p:nvGraphicFramePr>
        <p:xfrm>
          <a:off x="900113" y="1700213"/>
          <a:ext cx="5472112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" name="Visio" r:id="rId3" imgW="2505024" imgH="2114685" progId="Visio.Drawing.11">
                  <p:embed/>
                </p:oleObj>
              </mc:Choice>
              <mc:Fallback>
                <p:oleObj name="Visio" r:id="rId3" imgW="2505024" imgH="211468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00213"/>
                        <a:ext cx="5472112" cy="462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25" name="Picture 5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149725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26" name="Rectangle 6"/>
          <p:cNvSpPr>
            <a:spLocks noChangeArrowheads="1"/>
          </p:cNvSpPr>
          <p:nvPr/>
        </p:nvSpPr>
        <p:spPr bwMode="auto">
          <a:xfrm>
            <a:off x="4284663" y="1125538"/>
            <a:ext cx="3671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P= S</a:t>
            </a:r>
            <a:r>
              <a:rPr lang="en-GB" altLang="zh-CN" sz="2400" baseline="-2500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’S</a:t>
            </a:r>
            <a:r>
              <a:rPr lang="en-GB" altLang="zh-CN" sz="2400" baseline="-2500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’ + S</a:t>
            </a:r>
            <a:r>
              <a:rPr lang="en-GB" altLang="zh-CN" sz="2400" baseline="-2500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’S</a:t>
            </a:r>
            <a:r>
              <a:rPr lang="en-GB" altLang="zh-CN" sz="2400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’  + C 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3754438" cy="696913"/>
          </a:xfrm>
        </p:spPr>
        <p:txBody>
          <a:bodyPr/>
          <a:lstStyle/>
          <a:p>
            <a:pPr eaLnBrk="1" hangingPunct="1"/>
            <a:r>
              <a:rPr lang="zh-CN" altLang="en-US" smtClean="0"/>
              <a:t>校正条件的逻辑式：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379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379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379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B6907A2-DFE1-415F-9587-C495386E6D2B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24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4.2  </a:t>
            </a:r>
            <a:r>
              <a:rPr lang="zh-CN" altLang="en-GB" smtClean="0"/>
              <a:t>定点数的乘法运算及实现</a:t>
            </a:r>
            <a:endParaRPr lang="zh-CN" altLang="en-US" smtClean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5248275"/>
          </a:xfrm>
        </p:spPr>
        <p:txBody>
          <a:bodyPr/>
          <a:lstStyle/>
          <a:p>
            <a:pPr eaLnBrk="1" hangingPunct="1"/>
            <a:r>
              <a:rPr lang="zh-CN" altLang="en-GB" sz="2400" smtClean="0"/>
              <a:t>由于计算机的软硬件在逻辑上具有一定的等价性，因此实现乘除法运算，可以有三种方式：</a:t>
            </a:r>
          </a:p>
          <a:p>
            <a:pPr eaLnBrk="1" hangingPunct="1"/>
            <a:r>
              <a:rPr lang="en-GB" altLang="zh-CN" smtClean="0"/>
              <a:t>Ⅰ.</a:t>
            </a:r>
            <a:r>
              <a:rPr lang="zh-CN" altLang="en-GB" sz="2400" smtClean="0"/>
              <a:t>用软件实现。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硬件上：</a:t>
            </a:r>
            <a:r>
              <a:rPr lang="zh-CN" altLang="en-GB" smtClean="0"/>
              <a:t>设计简单，没有乘法器和除法器。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指令系统：</a:t>
            </a:r>
            <a:r>
              <a:rPr lang="zh-CN" altLang="en-GB" smtClean="0"/>
              <a:t>没有乘除指令，但有加</a:t>
            </a:r>
            <a:r>
              <a:rPr lang="en-GB" altLang="zh-CN" smtClean="0"/>
              <a:t>/</a:t>
            </a:r>
            <a:r>
              <a:rPr lang="zh-CN" altLang="en-GB" smtClean="0"/>
              <a:t>减法和移位指令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实现：</a:t>
            </a:r>
            <a:r>
              <a:rPr lang="zh-CN" altLang="en-GB" smtClean="0"/>
              <a:t>乘除运算通过编制一段子程序来实现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算法：</a:t>
            </a:r>
            <a:r>
              <a:rPr lang="zh-CN" altLang="en-GB" smtClean="0"/>
              <a:t>程序中运用串行乘除运算算法，循环累加、右移指令→乘法，循环减、左移指令→除法。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运算速度：</a:t>
            </a:r>
            <a:r>
              <a:rPr lang="zh-CN" altLang="en-GB" smtClean="0"/>
              <a:t>较慢。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适用场合</a:t>
            </a:r>
            <a:r>
              <a:rPr lang="zh-CN" altLang="en-GB" smtClean="0"/>
              <a:t>：早期的单片机。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D7120AC-F680-4212-8F59-619985F42E1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25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4.2  </a:t>
            </a:r>
            <a:r>
              <a:rPr lang="zh-CN" altLang="en-GB" smtClean="0"/>
              <a:t>定点数的乘法运算及实现</a:t>
            </a:r>
            <a:endParaRPr lang="zh-CN" altLang="en-US" smtClean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5248275"/>
          </a:xfrm>
        </p:spPr>
        <p:txBody>
          <a:bodyPr/>
          <a:lstStyle/>
          <a:p>
            <a:pPr eaLnBrk="1" hangingPunct="1"/>
            <a:r>
              <a:rPr lang="en-GB" altLang="zh-CN" dirty="0" smtClean="0"/>
              <a:t>Ⅱ.</a:t>
            </a:r>
            <a:r>
              <a:rPr lang="zh-CN" altLang="en-GB" sz="2400" dirty="0" smtClean="0"/>
              <a:t>用硬件乘法器和除法器实现。</a:t>
            </a:r>
          </a:p>
          <a:p>
            <a:pPr lvl="1" eaLnBrk="1" hangingPunct="1"/>
            <a:r>
              <a:rPr lang="zh-CN" altLang="en-GB" dirty="0" smtClean="0">
                <a:solidFill>
                  <a:srgbClr val="CC0000"/>
                </a:solidFill>
              </a:rPr>
              <a:t>硬件上：</a:t>
            </a:r>
            <a:r>
              <a:rPr lang="zh-CN" altLang="en-GB" dirty="0" smtClean="0"/>
              <a:t>设置有并行加法器、移位器和若干循环、计数控制逻辑电路搭成的</a:t>
            </a:r>
            <a:r>
              <a:rPr lang="zh-CN" altLang="en-GB" dirty="0" smtClean="0">
                <a:solidFill>
                  <a:srgbClr val="CC0000"/>
                </a:solidFill>
              </a:rPr>
              <a:t>串行乘除法器。</a:t>
            </a:r>
            <a:endParaRPr lang="zh-CN" altLang="en-GB" dirty="0" smtClean="0"/>
          </a:p>
          <a:p>
            <a:pPr lvl="1" eaLnBrk="1" hangingPunct="1"/>
            <a:r>
              <a:rPr lang="zh-CN" altLang="en-GB" dirty="0" smtClean="0">
                <a:solidFill>
                  <a:srgbClr val="CC0000"/>
                </a:solidFill>
              </a:rPr>
              <a:t>指令系统：</a:t>
            </a:r>
            <a:r>
              <a:rPr lang="zh-CN" altLang="en-GB" dirty="0" smtClean="0"/>
              <a:t>具有乘除法指令。</a:t>
            </a:r>
          </a:p>
          <a:p>
            <a:pPr lvl="1" eaLnBrk="1" hangingPunct="1"/>
            <a:r>
              <a:rPr lang="zh-CN" altLang="en-GB" dirty="0" smtClean="0">
                <a:solidFill>
                  <a:srgbClr val="CC0000"/>
                </a:solidFill>
              </a:rPr>
              <a:t>实现：</a:t>
            </a:r>
            <a:r>
              <a:rPr lang="zh-CN" altLang="en-GB" dirty="0" smtClean="0"/>
              <a:t>乘除运算通过</a:t>
            </a:r>
            <a:r>
              <a:rPr lang="zh-CN" altLang="en-GB" dirty="0" smtClean="0">
                <a:solidFill>
                  <a:srgbClr val="CC0000"/>
                </a:solidFill>
              </a:rPr>
              <a:t>微程序一级（硬件＋微程序）</a:t>
            </a:r>
            <a:r>
              <a:rPr lang="zh-CN" altLang="en-GB" dirty="0" smtClean="0"/>
              <a:t>来实现。</a:t>
            </a:r>
            <a:endParaRPr lang="en-GB" altLang="zh-CN" dirty="0" smtClean="0"/>
          </a:p>
          <a:p>
            <a:pPr lvl="1" eaLnBrk="1" hangingPunct="1"/>
            <a:r>
              <a:rPr lang="zh-CN" altLang="en-GB" dirty="0" smtClean="0">
                <a:solidFill>
                  <a:srgbClr val="CC0000"/>
                </a:solidFill>
              </a:rPr>
              <a:t>算法：</a:t>
            </a:r>
            <a:r>
              <a:rPr lang="zh-CN" altLang="en-GB" dirty="0" smtClean="0"/>
              <a:t>在微程序中</a:t>
            </a:r>
            <a:r>
              <a:rPr lang="zh-CN" altLang="en-GB" dirty="0" smtClean="0">
                <a:solidFill>
                  <a:srgbClr val="CC0000"/>
                </a:solidFill>
              </a:rPr>
              <a:t>依据串行乘除运算算法</a:t>
            </a:r>
            <a:r>
              <a:rPr lang="zh-CN" altLang="en-GB" dirty="0" smtClean="0"/>
              <a:t>，循环累加、右移指令→乘法，循环减、左移指令→除法。</a:t>
            </a:r>
          </a:p>
          <a:p>
            <a:pPr lvl="1" eaLnBrk="1" hangingPunct="1"/>
            <a:r>
              <a:rPr lang="zh-CN" altLang="en-GB" dirty="0" smtClean="0">
                <a:solidFill>
                  <a:srgbClr val="CC0000"/>
                </a:solidFill>
              </a:rPr>
              <a:t>运算速度：</a:t>
            </a:r>
            <a:r>
              <a:rPr lang="zh-CN" altLang="en-GB" dirty="0" smtClean="0"/>
              <a:t>有所提高，但硬件设计也相对复杂。</a:t>
            </a:r>
          </a:p>
          <a:p>
            <a:pPr lvl="1" eaLnBrk="1" hangingPunct="1"/>
            <a:r>
              <a:rPr lang="zh-CN" altLang="en-GB" dirty="0" smtClean="0">
                <a:solidFill>
                  <a:srgbClr val="CC0000"/>
                </a:solidFill>
              </a:rPr>
              <a:t>适用场合</a:t>
            </a:r>
            <a:r>
              <a:rPr lang="zh-CN" altLang="en-GB" dirty="0" smtClean="0"/>
              <a:t>：低性能</a:t>
            </a:r>
            <a:r>
              <a:rPr lang="en-GB" altLang="zh-CN" dirty="0" smtClean="0"/>
              <a:t>CPU</a:t>
            </a:r>
            <a:r>
              <a:rPr lang="zh-CN" altLang="en-GB" dirty="0" smtClean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0A55E45-CBEA-401E-BB70-6CB28BA1E92D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26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4.2  </a:t>
            </a:r>
            <a:r>
              <a:rPr lang="zh-CN" altLang="en-GB" smtClean="0"/>
              <a:t>定点数的乘法运算及实现</a:t>
            </a:r>
            <a:endParaRPr lang="zh-CN" altLang="en-US" smtClean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3792538"/>
          </a:xfrm>
        </p:spPr>
        <p:txBody>
          <a:bodyPr/>
          <a:lstStyle/>
          <a:p>
            <a:pPr eaLnBrk="1" hangingPunct="1"/>
            <a:r>
              <a:rPr lang="en-GB" altLang="zh-CN" smtClean="0"/>
              <a:t>Ⅲ.</a:t>
            </a:r>
            <a:r>
              <a:rPr lang="zh-CN" altLang="en-GB" sz="2400" smtClean="0"/>
              <a:t>用高速的阵列乘法器和阵列除法器来实现。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硬件上：</a:t>
            </a:r>
            <a:r>
              <a:rPr lang="zh-CN" altLang="en-GB" smtClean="0"/>
              <a:t>设置有专用的、并行运算的</a:t>
            </a:r>
            <a:r>
              <a:rPr lang="zh-CN" altLang="en-GB" smtClean="0">
                <a:solidFill>
                  <a:srgbClr val="CC0000"/>
                </a:solidFill>
              </a:rPr>
              <a:t>阵列乘法器和阵列除法器</a:t>
            </a:r>
            <a:r>
              <a:rPr lang="zh-CN" altLang="en-GB" smtClean="0"/>
              <a:t>。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指令系统：</a:t>
            </a:r>
            <a:r>
              <a:rPr lang="zh-CN" altLang="en-GB" smtClean="0"/>
              <a:t>具有乘除法指令。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实现：</a:t>
            </a:r>
            <a:r>
              <a:rPr lang="zh-CN" altLang="en-GB" smtClean="0"/>
              <a:t>完全</a:t>
            </a:r>
            <a:r>
              <a:rPr lang="zh-CN" altLang="en-GB" smtClean="0">
                <a:solidFill>
                  <a:srgbClr val="CC0000"/>
                </a:solidFill>
              </a:rPr>
              <a:t>通过硬件</a:t>
            </a:r>
            <a:r>
              <a:rPr lang="zh-CN" altLang="en-GB" smtClean="0"/>
              <a:t>来实现。</a:t>
            </a:r>
            <a:endParaRPr lang="en-GB" altLang="zh-CN" smtClean="0"/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算法：</a:t>
            </a:r>
            <a:r>
              <a:rPr lang="zh-CN" altLang="en-GB" smtClean="0"/>
              <a:t>并行乘</a:t>
            </a:r>
            <a:r>
              <a:rPr lang="en-GB" altLang="zh-CN" smtClean="0"/>
              <a:t>/</a:t>
            </a:r>
            <a:r>
              <a:rPr lang="zh-CN" altLang="en-GB" smtClean="0"/>
              <a:t>除法。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运算速度：</a:t>
            </a:r>
            <a:r>
              <a:rPr lang="zh-CN" altLang="en-GB" smtClean="0"/>
              <a:t>很快，但硬件设计相当复杂。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适用场合</a:t>
            </a:r>
            <a:r>
              <a:rPr lang="zh-CN" altLang="en-GB" smtClean="0"/>
              <a:t>：高性能</a:t>
            </a:r>
            <a:r>
              <a:rPr lang="en-GB" altLang="zh-CN" smtClean="0"/>
              <a:t>CPU</a:t>
            </a:r>
            <a:r>
              <a:rPr lang="zh-CN" altLang="en-GB" smtClean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66CCB85-7749-4C7F-BBDE-28F6A1AC548B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27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乘除法运算的</a:t>
            </a:r>
            <a:r>
              <a:rPr lang="en-US" altLang="zh-CN" sz="2800" smtClean="0"/>
              <a:t>3</a:t>
            </a:r>
            <a:r>
              <a:rPr lang="zh-CN" altLang="en-US" sz="2800" smtClean="0"/>
              <a:t>种实现方法</a:t>
            </a:r>
          </a:p>
        </p:txBody>
      </p:sp>
      <p:graphicFrame>
        <p:nvGraphicFramePr>
          <p:cNvPr id="330755" name="Group 3"/>
          <p:cNvGraphicFramePr>
            <a:graphicFrameLocks noGrp="1"/>
          </p:cNvGraphicFramePr>
          <p:nvPr/>
        </p:nvGraphicFramePr>
        <p:xfrm>
          <a:off x="547688" y="1125538"/>
          <a:ext cx="8128000" cy="5038725"/>
        </p:xfrm>
        <a:graphic>
          <a:graphicData uri="http://schemas.openxmlformats.org/drawingml/2006/table">
            <a:tbl>
              <a:tblPr/>
              <a:tblGrid>
                <a:gridCol w="1512887"/>
                <a:gridCol w="2551113"/>
                <a:gridCol w="2032000"/>
                <a:gridCol w="2032000"/>
              </a:tblGrid>
              <a:tr h="6779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对比</a:t>
                      </a:r>
                    </a:p>
                  </a:txBody>
                  <a:tcPr marL="90000" marR="90000" marT="46807" marB="4680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软件实现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串行乘除法器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并行乘除法器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8252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运算器硬件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7" marB="4680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只有加减法器和移位器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有乘法器和除法器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并行乘、除法器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8252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乘除指令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7" marB="4680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无，但有加减法指令和移位指令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有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有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6779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实现方法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7" marB="4680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使用子程序实现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硬件＋微程序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硬件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6763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工作原理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7" marB="4680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串行乘除法算法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串行算法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并行算法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6779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运算速度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7" marB="4680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慢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较慢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快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6779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适用场合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7" marB="4680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早期单片机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低性能单片机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高性能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CPU</a:t>
                      </a:r>
                    </a:p>
                  </a:txBody>
                  <a:tcPr marL="90000" marR="90000" marT="46807" marB="4680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8E3ED2C-BBB1-4B63-9B01-1369305CD13C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28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4.2  </a:t>
            </a:r>
            <a:r>
              <a:rPr lang="zh-CN" altLang="en-GB" smtClean="0"/>
              <a:t>定点数的乘法运算及实现</a:t>
            </a:r>
            <a:endParaRPr lang="zh-CN" altLang="en-US" smtClean="0"/>
          </a:p>
        </p:txBody>
      </p:sp>
      <p:pic>
        <p:nvPicPr>
          <p:cNvPr id="332803" name="Picture 3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2804" name="AutoShape 4"/>
          <p:cNvSpPr>
            <a:spLocks noChangeArrowheads="1"/>
          </p:cNvSpPr>
          <p:nvPr/>
        </p:nvSpPr>
        <p:spPr bwMode="gray">
          <a:xfrm>
            <a:off x="1979613" y="198913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0726" name="Text Box 5"/>
          <p:cNvSpPr txBox="1">
            <a:spLocks noChangeArrowheads="1"/>
          </p:cNvSpPr>
          <p:nvPr/>
        </p:nvSpPr>
        <p:spPr bwMode="gray">
          <a:xfrm>
            <a:off x="2228850" y="2054225"/>
            <a:ext cx="392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4" action="ppaction://hlinksldjump"/>
              </a:rPr>
              <a:t>原码乘法及实现</a:t>
            </a:r>
            <a:endParaRPr lang="zh-CN" altLang="en-US" sz="2400"/>
          </a:p>
        </p:txBody>
      </p:sp>
      <p:sp>
        <p:nvSpPr>
          <p:cNvPr id="332806" name="AutoShape 6"/>
          <p:cNvSpPr>
            <a:spLocks noChangeArrowheads="1"/>
          </p:cNvSpPr>
          <p:nvPr/>
        </p:nvSpPr>
        <p:spPr bwMode="gray">
          <a:xfrm>
            <a:off x="2000250" y="306863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0728" name="Text Box 7"/>
          <p:cNvSpPr txBox="1">
            <a:spLocks noChangeArrowheads="1"/>
          </p:cNvSpPr>
          <p:nvPr/>
        </p:nvSpPr>
        <p:spPr bwMode="gray">
          <a:xfrm>
            <a:off x="2268538" y="3141663"/>
            <a:ext cx="392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5" action="ppaction://hlinksldjump"/>
              </a:rPr>
              <a:t>补码乘法及实现</a:t>
            </a:r>
            <a:endParaRPr lang="zh-CN" altLang="en-US" sz="2400"/>
          </a:p>
        </p:txBody>
      </p:sp>
      <p:sp>
        <p:nvSpPr>
          <p:cNvPr id="332808" name="AutoShape 8"/>
          <p:cNvSpPr>
            <a:spLocks noChangeArrowheads="1"/>
          </p:cNvSpPr>
          <p:nvPr/>
        </p:nvSpPr>
        <p:spPr bwMode="gray">
          <a:xfrm>
            <a:off x="2000250" y="408622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0730" name="Text Box 9"/>
          <p:cNvSpPr txBox="1">
            <a:spLocks noChangeArrowheads="1"/>
          </p:cNvSpPr>
          <p:nvPr/>
        </p:nvSpPr>
        <p:spPr bwMode="gray">
          <a:xfrm>
            <a:off x="2228850" y="4141788"/>
            <a:ext cx="3856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  </a:t>
            </a:r>
            <a:r>
              <a:rPr lang="zh-CN" altLang="en-GB" sz="2400">
                <a:hlinkClick r:id="rId6" action="ppaction://hlinksldjump"/>
              </a:rPr>
              <a:t>阵列乘法器</a:t>
            </a:r>
            <a:endParaRPr lang="zh-CN" altLang="en-US" sz="2400"/>
          </a:p>
        </p:txBody>
      </p:sp>
      <p:sp>
        <p:nvSpPr>
          <p:cNvPr id="30731" name="AutoShape 11"/>
          <p:cNvSpPr>
            <a:spLocks noChangeArrowheads="1"/>
          </p:cNvSpPr>
          <p:nvPr/>
        </p:nvSpPr>
        <p:spPr bwMode="gray">
          <a:xfrm>
            <a:off x="1619250" y="1916113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gray">
          <a:xfrm>
            <a:off x="1706563" y="199548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一</a:t>
            </a:r>
          </a:p>
        </p:txBody>
      </p:sp>
      <p:sp>
        <p:nvSpPr>
          <p:cNvPr id="30733" name="AutoShape 13"/>
          <p:cNvSpPr>
            <a:spLocks noChangeArrowheads="1"/>
          </p:cNvSpPr>
          <p:nvPr/>
        </p:nvSpPr>
        <p:spPr bwMode="gray">
          <a:xfrm>
            <a:off x="1619250" y="2997200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gray">
          <a:xfrm>
            <a:off x="1706563" y="3076575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二</a:t>
            </a:r>
          </a:p>
        </p:txBody>
      </p:sp>
      <p:sp>
        <p:nvSpPr>
          <p:cNvPr id="30735" name="AutoShape 15"/>
          <p:cNvSpPr>
            <a:spLocks noChangeArrowheads="1"/>
          </p:cNvSpPr>
          <p:nvPr/>
        </p:nvSpPr>
        <p:spPr bwMode="gray">
          <a:xfrm>
            <a:off x="1619250" y="3967163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gray">
          <a:xfrm>
            <a:off x="1706563" y="40465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三</a:t>
            </a:r>
          </a:p>
        </p:txBody>
      </p:sp>
      <p:sp>
        <p:nvSpPr>
          <p:cNvPr id="332818" name="AutoShape 18"/>
          <p:cNvSpPr>
            <a:spLocks/>
          </p:cNvSpPr>
          <p:nvPr/>
        </p:nvSpPr>
        <p:spPr bwMode="auto">
          <a:xfrm>
            <a:off x="6588125" y="2205038"/>
            <a:ext cx="1635125" cy="1292225"/>
          </a:xfrm>
          <a:prstGeom prst="accentCallout2">
            <a:avLst>
              <a:gd name="adj1" fmla="val 8847"/>
              <a:gd name="adj2" fmla="val -4662"/>
              <a:gd name="adj3" fmla="val 8847"/>
              <a:gd name="adj4" fmla="val -8444"/>
              <a:gd name="adj5" fmla="val 8847"/>
              <a:gd name="adj6" fmla="val -129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串行乘法算法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328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5029F99-0D96-4895-BC4F-C3E8CA3FA809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29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一、原码乘法及实现</a:t>
            </a:r>
          </a:p>
        </p:txBody>
      </p:sp>
      <p:pic>
        <p:nvPicPr>
          <p:cNvPr id="331781" name="Picture 5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60213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AutoShape 7"/>
          <p:cNvSpPr>
            <a:spLocks noChangeArrowheads="1"/>
          </p:cNvSpPr>
          <p:nvPr/>
        </p:nvSpPr>
        <p:spPr bwMode="auto">
          <a:xfrm>
            <a:off x="3570288" y="3313113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98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20000"/>
              </a:lnSpc>
              <a:buClrTx/>
              <a:buFontTx/>
              <a:buNone/>
            </a:pPr>
            <a:r>
              <a:rPr lang="zh-CN" altLang="en-GB">
                <a:latin typeface="Arial" panose="020B0604020202020204" pitchFamily="34" charset="0"/>
                <a:hlinkClick r:id="rId4" action="ppaction://hlinksldjump"/>
              </a:rPr>
              <a:t>原码一位乘法算法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1750" name="AutoShape 8"/>
          <p:cNvSpPr>
            <a:spLocks noChangeArrowheads="1"/>
          </p:cNvSpPr>
          <p:nvPr/>
        </p:nvSpPr>
        <p:spPr bwMode="auto">
          <a:xfrm>
            <a:off x="1066800" y="3313113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098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20000"/>
              </a:lnSpc>
              <a:buClrTx/>
              <a:buFontTx/>
              <a:buNone/>
            </a:pPr>
            <a:r>
              <a:rPr lang="zh-CN" altLang="en-GB">
                <a:latin typeface="Arial" panose="020B0604020202020204" pitchFamily="34" charset="0"/>
                <a:hlinkClick r:id="rId5" action="ppaction://hlinksldjump"/>
              </a:rPr>
              <a:t>手工乘法算法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1751" name="AutoShape 9"/>
          <p:cNvSpPr>
            <a:spLocks noChangeArrowheads="1"/>
          </p:cNvSpPr>
          <p:nvPr/>
        </p:nvSpPr>
        <p:spPr bwMode="auto">
          <a:xfrm>
            <a:off x="6096000" y="3313113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098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20000"/>
              </a:lnSpc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hlinkClick r:id="rId6" action="ppaction://hlinksldjump"/>
              </a:rPr>
              <a:t>原码乘法的硬件</a:t>
            </a:r>
            <a:r>
              <a:rPr lang="zh-CN" altLang="en-GB">
                <a:latin typeface="Arial" panose="020B0604020202020204" pitchFamily="34" charset="0"/>
                <a:hlinkClick r:id="rId6" action="ppaction://hlinksldjump"/>
              </a:rPr>
              <a:t>实现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1752" name="AutoShape 10"/>
          <p:cNvSpPr>
            <a:spLocks noChangeArrowheads="1"/>
          </p:cNvSpPr>
          <p:nvPr/>
        </p:nvSpPr>
        <p:spPr bwMode="gray">
          <a:xfrm>
            <a:off x="2998788" y="2108200"/>
            <a:ext cx="400050" cy="449263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3" name="AutoShape 11"/>
          <p:cNvSpPr>
            <a:spLocks noChangeArrowheads="1"/>
          </p:cNvSpPr>
          <p:nvPr/>
        </p:nvSpPr>
        <p:spPr bwMode="gray">
          <a:xfrm>
            <a:off x="5461000" y="2108200"/>
            <a:ext cx="398463" cy="44926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1788" name="Oval 12"/>
          <p:cNvSpPr>
            <a:spLocks noChangeArrowheads="1"/>
          </p:cNvSpPr>
          <p:nvPr/>
        </p:nvSpPr>
        <p:spPr bwMode="gray">
          <a:xfrm>
            <a:off x="6069013" y="1489075"/>
            <a:ext cx="1703387" cy="1687513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31789" name="Oval 13"/>
          <p:cNvSpPr>
            <a:spLocks noChangeArrowheads="1"/>
          </p:cNvSpPr>
          <p:nvPr/>
        </p:nvSpPr>
        <p:spPr bwMode="gray">
          <a:xfrm>
            <a:off x="6069013" y="1489075"/>
            <a:ext cx="1703387" cy="1687513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chemeClr val="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31790" name="Oval 14"/>
          <p:cNvSpPr>
            <a:spLocks noChangeArrowheads="1"/>
          </p:cNvSpPr>
          <p:nvPr/>
        </p:nvSpPr>
        <p:spPr bwMode="gray">
          <a:xfrm>
            <a:off x="6180138" y="1600200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5411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31791" name="Oval 15">
            <a:hlinkClick r:id="rId7" action="ppaction://hlinksldjump"/>
          </p:cNvPr>
          <p:cNvSpPr>
            <a:spLocks noChangeArrowheads="1"/>
          </p:cNvSpPr>
          <p:nvPr/>
        </p:nvSpPr>
        <p:spPr bwMode="gray">
          <a:xfrm>
            <a:off x="6205538" y="1608138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1758" name="Oval 16"/>
          <p:cNvSpPr>
            <a:spLocks noChangeArrowheads="1"/>
          </p:cNvSpPr>
          <p:nvPr/>
        </p:nvSpPr>
        <p:spPr bwMode="gray">
          <a:xfrm>
            <a:off x="6259513" y="1671638"/>
            <a:ext cx="1335087" cy="1320800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1793" name="Oval 17"/>
          <p:cNvSpPr>
            <a:spLocks noChangeArrowheads="1"/>
          </p:cNvSpPr>
          <p:nvPr/>
        </p:nvSpPr>
        <p:spPr bwMode="gray">
          <a:xfrm>
            <a:off x="1143000" y="1484313"/>
            <a:ext cx="1703388" cy="1687512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31794" name="Oval 18"/>
          <p:cNvSpPr>
            <a:spLocks noChangeArrowheads="1"/>
          </p:cNvSpPr>
          <p:nvPr/>
        </p:nvSpPr>
        <p:spPr bwMode="gray">
          <a:xfrm>
            <a:off x="1143000" y="1484313"/>
            <a:ext cx="1703388" cy="1687512"/>
          </a:xfrm>
          <a:prstGeom prst="ellipse">
            <a:avLst/>
          </a:prstGeom>
          <a:gradFill rotWithShape="1">
            <a:gsLst>
              <a:gs pos="0">
                <a:schemeClr val="folHlink">
                  <a:alpha val="32001"/>
                </a:schemeClr>
              </a:gs>
              <a:gs pos="100000">
                <a:schemeClr val="fol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31795" name="Oval 19"/>
          <p:cNvSpPr>
            <a:spLocks noChangeArrowheads="1"/>
          </p:cNvSpPr>
          <p:nvPr/>
        </p:nvSpPr>
        <p:spPr bwMode="gray">
          <a:xfrm>
            <a:off x="1254125" y="1593850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54118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31796" name="Oval 20">
            <a:hlinkClick r:id="rId8" action="ppaction://hlinksldjump"/>
          </p:cNvPr>
          <p:cNvSpPr>
            <a:spLocks noChangeArrowheads="1"/>
          </p:cNvSpPr>
          <p:nvPr/>
        </p:nvSpPr>
        <p:spPr bwMode="gray">
          <a:xfrm>
            <a:off x="1255713" y="1597025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63529"/>
                  <a:invGamma/>
                </a:schemeClr>
              </a:gs>
              <a:gs pos="100000">
                <a:schemeClr val="fol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1763" name="Oval 21"/>
          <p:cNvSpPr>
            <a:spLocks noChangeArrowheads="1"/>
          </p:cNvSpPr>
          <p:nvPr/>
        </p:nvSpPr>
        <p:spPr bwMode="gray">
          <a:xfrm>
            <a:off x="1328738" y="1668463"/>
            <a:ext cx="1333500" cy="1320800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764" name="Group 22"/>
          <p:cNvGrpSpPr>
            <a:grpSpLocks/>
          </p:cNvGrpSpPr>
          <p:nvPr/>
        </p:nvGrpSpPr>
        <p:grpSpPr bwMode="auto">
          <a:xfrm>
            <a:off x="1349375" y="1687513"/>
            <a:ext cx="1290638" cy="1277937"/>
            <a:chOff x="4166" y="1706"/>
            <a:chExt cx="1252" cy="1252"/>
          </a:xfrm>
        </p:grpSpPr>
        <p:sp>
          <p:nvSpPr>
            <p:cNvPr id="31783" name="Oval 23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4" name="Oval 24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5" name="Oval 25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6" name="Oval 26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31803" name="Oval 27"/>
          <p:cNvSpPr>
            <a:spLocks noChangeArrowheads="1"/>
          </p:cNvSpPr>
          <p:nvPr/>
        </p:nvSpPr>
        <p:spPr bwMode="gray">
          <a:xfrm>
            <a:off x="3606800" y="1489075"/>
            <a:ext cx="1703388" cy="168751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31804" name="Oval 28"/>
          <p:cNvSpPr>
            <a:spLocks noChangeArrowheads="1"/>
          </p:cNvSpPr>
          <p:nvPr/>
        </p:nvSpPr>
        <p:spPr bwMode="gray">
          <a:xfrm>
            <a:off x="3606800" y="1489075"/>
            <a:ext cx="1703388" cy="1687513"/>
          </a:xfrm>
          <a:prstGeom prst="ellipse">
            <a:avLst/>
          </a:prstGeom>
          <a:gradFill rotWithShape="1">
            <a:gsLst>
              <a:gs pos="0">
                <a:schemeClr val="accent1">
                  <a:alpha val="32001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31805" name="Oval 29"/>
          <p:cNvSpPr>
            <a:spLocks noChangeArrowheads="1"/>
          </p:cNvSpPr>
          <p:nvPr/>
        </p:nvSpPr>
        <p:spPr bwMode="gray">
          <a:xfrm>
            <a:off x="3717925" y="1600200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54118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31806" name="Oval 30">
            <a:hlinkClick r:id="rId9" action="ppaction://hlinksldjump"/>
          </p:cNvPr>
          <p:cNvSpPr>
            <a:spLocks noChangeArrowheads="1"/>
          </p:cNvSpPr>
          <p:nvPr/>
        </p:nvSpPr>
        <p:spPr bwMode="gray">
          <a:xfrm>
            <a:off x="3719513" y="1601788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1769" name="Oval 31"/>
          <p:cNvSpPr>
            <a:spLocks noChangeArrowheads="1"/>
          </p:cNvSpPr>
          <p:nvPr/>
        </p:nvSpPr>
        <p:spPr bwMode="gray">
          <a:xfrm>
            <a:off x="3790950" y="1671638"/>
            <a:ext cx="1333500" cy="1320800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770" name="Group 32"/>
          <p:cNvGrpSpPr>
            <a:grpSpLocks/>
          </p:cNvGrpSpPr>
          <p:nvPr/>
        </p:nvGrpSpPr>
        <p:grpSpPr bwMode="auto">
          <a:xfrm>
            <a:off x="3813175" y="1687513"/>
            <a:ext cx="1290638" cy="1277937"/>
            <a:chOff x="4166" y="1706"/>
            <a:chExt cx="1252" cy="1252"/>
          </a:xfrm>
        </p:grpSpPr>
        <p:sp>
          <p:nvSpPr>
            <p:cNvPr id="31779" name="Oval 33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0" name="Oval 34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1" name="Oval 35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2" name="Oval 36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1771" name="Group 37"/>
          <p:cNvGrpSpPr>
            <a:grpSpLocks/>
          </p:cNvGrpSpPr>
          <p:nvPr/>
        </p:nvGrpSpPr>
        <p:grpSpPr bwMode="auto">
          <a:xfrm>
            <a:off x="6283325" y="1687513"/>
            <a:ext cx="1292225" cy="1277937"/>
            <a:chOff x="4166" y="1706"/>
            <a:chExt cx="1252" cy="1252"/>
          </a:xfrm>
        </p:grpSpPr>
        <p:sp>
          <p:nvSpPr>
            <p:cNvPr id="31775" name="Oval 38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6" name="Oval 39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7" name="Oval 40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8" name="Oval 41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1772" name="Text Box 42">
            <a:hlinkClick r:id="rId8" action="ppaction://hlinksldjump"/>
          </p:cNvPr>
          <p:cNvSpPr txBox="1">
            <a:spLocks noChangeArrowheads="1"/>
          </p:cNvSpPr>
          <p:nvPr/>
        </p:nvSpPr>
        <p:spPr bwMode="gray">
          <a:xfrm>
            <a:off x="1817688" y="20891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1773" name="Text Box 43">
            <a:hlinkClick r:id="rId9" action="ppaction://hlinksldjump"/>
          </p:cNvPr>
          <p:cNvSpPr txBox="1">
            <a:spLocks noChangeArrowheads="1"/>
          </p:cNvSpPr>
          <p:nvPr/>
        </p:nvSpPr>
        <p:spPr bwMode="gray">
          <a:xfrm>
            <a:off x="4286250" y="20891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1774" name="Text Box 44">
            <a:hlinkClick r:id="rId7" action="ppaction://hlinksldjump"/>
          </p:cNvPr>
          <p:cNvSpPr txBox="1">
            <a:spLocks noChangeArrowheads="1"/>
          </p:cNvSpPr>
          <p:nvPr/>
        </p:nvSpPr>
        <p:spPr bwMode="gray">
          <a:xfrm>
            <a:off x="6753225" y="20891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317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F52C0E8-117C-448B-A12B-46EFBC37A981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4.1 </a:t>
            </a:r>
            <a:r>
              <a:rPr lang="zh-CN" altLang="en-US" smtClean="0"/>
              <a:t>定点数的加减运算及实现</a:t>
            </a:r>
          </a:p>
        </p:txBody>
      </p:sp>
      <p:pic>
        <p:nvPicPr>
          <p:cNvPr id="89092" name="Picture 4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AutoShape 5"/>
          <p:cNvSpPr>
            <a:spLocks noChangeArrowheads="1"/>
          </p:cNvSpPr>
          <p:nvPr/>
        </p:nvSpPr>
        <p:spPr bwMode="gray">
          <a:xfrm>
            <a:off x="1979613" y="134143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126" name="Text Box 7"/>
          <p:cNvSpPr txBox="1">
            <a:spLocks noChangeArrowheads="1"/>
          </p:cNvSpPr>
          <p:nvPr/>
        </p:nvSpPr>
        <p:spPr bwMode="gray">
          <a:xfrm>
            <a:off x="2228850" y="1406525"/>
            <a:ext cx="421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4" action="ppaction://hlinksldjump"/>
              </a:rPr>
              <a:t>补码加减运算与运算器</a:t>
            </a:r>
            <a:endParaRPr lang="zh-CN" altLang="en-US" sz="2400"/>
          </a:p>
        </p:txBody>
      </p:sp>
      <p:sp>
        <p:nvSpPr>
          <p:cNvPr id="89097" name="AutoShape 9"/>
          <p:cNvSpPr>
            <a:spLocks noChangeArrowheads="1"/>
          </p:cNvSpPr>
          <p:nvPr/>
        </p:nvSpPr>
        <p:spPr bwMode="gray">
          <a:xfrm>
            <a:off x="2000250" y="21891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128" name="Text Box 11"/>
          <p:cNvSpPr txBox="1">
            <a:spLocks noChangeArrowheads="1"/>
          </p:cNvSpPr>
          <p:nvPr/>
        </p:nvSpPr>
        <p:spPr bwMode="gray">
          <a:xfrm>
            <a:off x="2228850" y="2244725"/>
            <a:ext cx="392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5" action="ppaction://hlinksldjump"/>
              </a:rPr>
              <a:t>机器数的移位运算</a:t>
            </a:r>
            <a:endParaRPr lang="zh-CN" altLang="en-US" sz="2400"/>
          </a:p>
        </p:txBody>
      </p:sp>
      <p:sp>
        <p:nvSpPr>
          <p:cNvPr id="89101" name="AutoShape 13"/>
          <p:cNvSpPr>
            <a:spLocks noChangeArrowheads="1"/>
          </p:cNvSpPr>
          <p:nvPr/>
        </p:nvSpPr>
        <p:spPr bwMode="gray">
          <a:xfrm>
            <a:off x="2000250" y="30273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130" name="Text Box 15"/>
          <p:cNvSpPr txBox="1">
            <a:spLocks noChangeArrowheads="1"/>
          </p:cNvSpPr>
          <p:nvPr/>
        </p:nvSpPr>
        <p:spPr bwMode="gray">
          <a:xfrm>
            <a:off x="2228850" y="3082925"/>
            <a:ext cx="4287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6" action="ppaction://hlinksldjump"/>
              </a:rPr>
              <a:t>移码加减运算与判溢</a:t>
            </a:r>
            <a:endParaRPr lang="zh-CN" altLang="en-US" sz="2400"/>
          </a:p>
        </p:txBody>
      </p:sp>
      <p:sp>
        <p:nvSpPr>
          <p:cNvPr id="89106" name="AutoShape 18"/>
          <p:cNvSpPr>
            <a:spLocks noChangeArrowheads="1"/>
          </p:cNvSpPr>
          <p:nvPr/>
        </p:nvSpPr>
        <p:spPr bwMode="gray">
          <a:xfrm>
            <a:off x="2000250" y="390842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132" name="Text Box 19"/>
          <p:cNvSpPr txBox="1">
            <a:spLocks noChangeArrowheads="1"/>
          </p:cNvSpPr>
          <p:nvPr/>
        </p:nvSpPr>
        <p:spPr bwMode="gray">
          <a:xfrm>
            <a:off x="2228850" y="3933825"/>
            <a:ext cx="371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7" action="ppaction://hlinksldjump"/>
              </a:rPr>
              <a:t>十进制加法运算</a:t>
            </a:r>
            <a:endParaRPr lang="zh-CN" altLang="en-US" sz="2400"/>
          </a:p>
        </p:txBody>
      </p:sp>
      <p:grpSp>
        <p:nvGrpSpPr>
          <p:cNvPr id="5133" name="Group 22"/>
          <p:cNvGrpSpPr>
            <a:grpSpLocks/>
          </p:cNvGrpSpPr>
          <p:nvPr/>
        </p:nvGrpSpPr>
        <p:grpSpPr bwMode="auto">
          <a:xfrm>
            <a:off x="1619250" y="1231900"/>
            <a:ext cx="685800" cy="3243263"/>
            <a:chOff x="1020" y="776"/>
            <a:chExt cx="432" cy="2043"/>
          </a:xfrm>
        </p:grpSpPr>
        <p:sp>
          <p:nvSpPr>
            <p:cNvPr id="5134" name="AutoShape 6"/>
            <p:cNvSpPr>
              <a:spLocks noChangeArrowheads="1"/>
            </p:cNvSpPr>
            <p:nvPr/>
          </p:nvSpPr>
          <p:spPr bwMode="gray">
            <a:xfrm>
              <a:off x="1020" y="776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5" name="Text Box 8"/>
            <p:cNvSpPr txBox="1">
              <a:spLocks noChangeArrowheads="1"/>
            </p:cNvSpPr>
            <p:nvPr/>
          </p:nvSpPr>
          <p:spPr bwMode="gray">
            <a:xfrm>
              <a:off x="1075" y="826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一</a:t>
              </a:r>
            </a:p>
          </p:txBody>
        </p:sp>
        <p:sp>
          <p:nvSpPr>
            <p:cNvPr id="5136" name="AutoShape 10"/>
            <p:cNvSpPr>
              <a:spLocks noChangeArrowheads="1"/>
            </p:cNvSpPr>
            <p:nvPr/>
          </p:nvSpPr>
          <p:spPr bwMode="gray">
            <a:xfrm>
              <a:off x="1020" y="130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7" name="Text Box 12"/>
            <p:cNvSpPr txBox="1">
              <a:spLocks noChangeArrowheads="1"/>
            </p:cNvSpPr>
            <p:nvPr/>
          </p:nvSpPr>
          <p:spPr bwMode="gray">
            <a:xfrm>
              <a:off x="1075" y="1354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二</a:t>
              </a:r>
            </a:p>
          </p:txBody>
        </p:sp>
        <p:sp>
          <p:nvSpPr>
            <p:cNvPr id="5138" name="AutoShape 14"/>
            <p:cNvSpPr>
              <a:spLocks noChangeArrowheads="1"/>
            </p:cNvSpPr>
            <p:nvPr/>
          </p:nvSpPr>
          <p:spPr bwMode="gray">
            <a:xfrm>
              <a:off x="1020" y="1832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9" name="Text Box 16"/>
            <p:cNvSpPr txBox="1">
              <a:spLocks noChangeArrowheads="1"/>
            </p:cNvSpPr>
            <p:nvPr/>
          </p:nvSpPr>
          <p:spPr bwMode="gray">
            <a:xfrm>
              <a:off x="1075" y="1882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三</a:t>
              </a:r>
            </a:p>
          </p:txBody>
        </p:sp>
        <p:sp>
          <p:nvSpPr>
            <p:cNvPr id="5140" name="AutoShape 20"/>
            <p:cNvSpPr>
              <a:spLocks noChangeArrowheads="1"/>
            </p:cNvSpPr>
            <p:nvPr/>
          </p:nvSpPr>
          <p:spPr bwMode="gray">
            <a:xfrm>
              <a:off x="1020" y="2387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1" name="Text Box 21"/>
            <p:cNvSpPr txBox="1">
              <a:spLocks noChangeArrowheads="1"/>
            </p:cNvSpPr>
            <p:nvPr/>
          </p:nvSpPr>
          <p:spPr bwMode="gray">
            <a:xfrm>
              <a:off x="1075" y="243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四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06744F0-4F59-4A6B-AE16-6F1CA09EEF4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30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1</a:t>
            </a:r>
            <a:r>
              <a:rPr lang="zh-CN" altLang="en-GB" smtClean="0"/>
              <a:t>、手工乘法算法</a:t>
            </a:r>
            <a:endParaRPr lang="zh-CN" altLang="en-US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125538"/>
            <a:ext cx="5618162" cy="647700"/>
          </a:xfrm>
        </p:spPr>
        <p:txBody>
          <a:bodyPr/>
          <a:lstStyle/>
          <a:p>
            <a:pPr marL="357188" indent="-357188" eaLnBrk="1" hangingPunct="1">
              <a:lnSpc>
                <a:spcPct val="120000"/>
              </a:lnSpc>
            </a:pPr>
            <a:r>
              <a:rPr lang="zh-CN" altLang="en-GB" sz="2400" smtClean="0"/>
              <a:t>手工计算</a:t>
            </a:r>
            <a:r>
              <a:rPr lang="en-GB" altLang="zh-CN" sz="2400" smtClean="0"/>
              <a:t>1011</a:t>
            </a:r>
            <a:r>
              <a:rPr lang="en-US" altLang="zh-CN" sz="2400" smtClean="0"/>
              <a:t>×</a:t>
            </a:r>
            <a:r>
              <a:rPr lang="en-GB" altLang="zh-CN" sz="2400" smtClean="0"/>
              <a:t>1101</a:t>
            </a:r>
            <a:r>
              <a:rPr lang="zh-CN" altLang="en-GB" sz="2400" smtClean="0"/>
              <a:t>，步骤：</a:t>
            </a:r>
          </a:p>
        </p:txBody>
      </p:sp>
      <p:graphicFrame>
        <p:nvGraphicFramePr>
          <p:cNvPr id="32773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6084888" y="1341438"/>
          <a:ext cx="2808287" cy="450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Visio" r:id="rId3" imgW="857016" imgH="1313160" progId="Visio.Drawing.11">
                  <p:embed/>
                </p:oleObj>
              </mc:Choice>
              <mc:Fallback>
                <p:oleObj name="Visio" r:id="rId3" imgW="857016" imgH="131316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1341438"/>
                        <a:ext cx="2808287" cy="45005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798" name="Rectangle 6"/>
          <p:cNvSpPr>
            <a:spLocks noChangeArrowheads="1"/>
          </p:cNvSpPr>
          <p:nvPr/>
        </p:nvSpPr>
        <p:spPr bwMode="auto">
          <a:xfrm>
            <a:off x="468313" y="1773238"/>
            <a:ext cx="5183187" cy="283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GB" sz="2400"/>
              <a:t>手工算法：</a:t>
            </a:r>
          </a:p>
          <a:p>
            <a:pPr lvl="1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GB"/>
              <a:t>对应每一位乘数求得</a:t>
            </a:r>
            <a:r>
              <a:rPr lang="en-GB" altLang="zh-CN"/>
              <a:t>1</a:t>
            </a:r>
            <a:r>
              <a:rPr lang="zh-CN" altLang="en-GB"/>
              <a:t>项位积</a:t>
            </a:r>
          </a:p>
          <a:p>
            <a:pPr lvl="1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GB">
                <a:solidFill>
                  <a:srgbClr val="CC0000"/>
                </a:solidFill>
              </a:rPr>
              <a:t>将位积逐位左移</a:t>
            </a:r>
            <a:endParaRPr lang="zh-CN" altLang="en-GB"/>
          </a:p>
          <a:p>
            <a:pPr lvl="1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GB">
                <a:solidFill>
                  <a:srgbClr val="CC0000"/>
                </a:solidFill>
              </a:rPr>
              <a:t>将所有的位积一次相加，</a:t>
            </a:r>
            <a:r>
              <a:rPr lang="zh-CN" altLang="en-GB"/>
              <a:t>得到最后的乘积</a:t>
            </a:r>
            <a:r>
              <a:rPr lang="zh-CN" altLang="en-US" sz="2000"/>
              <a:t> </a:t>
            </a:r>
          </a:p>
        </p:txBody>
      </p:sp>
      <p:sp>
        <p:nvSpPr>
          <p:cNvPr id="417799" name="Rectangle 7"/>
          <p:cNvSpPr>
            <a:spLocks noChangeArrowheads="1"/>
          </p:cNvSpPr>
          <p:nvPr/>
        </p:nvSpPr>
        <p:spPr bwMode="auto">
          <a:xfrm>
            <a:off x="468313" y="4797425"/>
            <a:ext cx="50514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GB" sz="2400"/>
              <a:t>在计算机上能否实现？如何实现？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77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177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8" grpId="0"/>
      <p:bldP spid="41779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9B61F9E-C43B-4CA0-BC8C-B984CCEB3474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31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>
                <a:solidFill>
                  <a:srgbClr val="FFFF00"/>
                </a:solidFill>
              </a:rPr>
              <a:t>改造</a:t>
            </a:r>
            <a:r>
              <a:rPr lang="zh-CN" altLang="en-US" sz="2800" smtClean="0"/>
              <a:t>手工算法适合计算机硬件实现：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8888" y="1196975"/>
            <a:ext cx="2386012" cy="623888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手工算法</a:t>
            </a:r>
          </a:p>
        </p:txBody>
      </p:sp>
      <p:sp>
        <p:nvSpPr>
          <p:cNvPr id="420868" name="Rectangle 4"/>
          <p:cNvSpPr>
            <a:spLocks noChangeArrowheads="1"/>
          </p:cNvSpPr>
          <p:nvPr/>
        </p:nvSpPr>
        <p:spPr bwMode="auto">
          <a:xfrm>
            <a:off x="5292725" y="1196975"/>
            <a:ext cx="2386013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/>
              <a:t>机器算法</a:t>
            </a:r>
          </a:p>
        </p:txBody>
      </p:sp>
      <p:grpSp>
        <p:nvGrpSpPr>
          <p:cNvPr id="420884" name="Group 20"/>
          <p:cNvGrpSpPr>
            <a:grpSpLocks/>
          </p:cNvGrpSpPr>
          <p:nvPr/>
        </p:nvGrpSpPr>
        <p:grpSpPr bwMode="auto">
          <a:xfrm>
            <a:off x="611188" y="2060575"/>
            <a:ext cx="3240087" cy="712788"/>
            <a:chOff x="567" y="1892"/>
            <a:chExt cx="1311" cy="1562"/>
          </a:xfrm>
        </p:grpSpPr>
        <p:sp>
          <p:nvSpPr>
            <p:cNvPr id="33823" name="AutoShape 6"/>
            <p:cNvSpPr>
              <a:spLocks noChangeArrowheads="1"/>
            </p:cNvSpPr>
            <p:nvPr/>
          </p:nvSpPr>
          <p:spPr bwMode="gray">
            <a:xfrm>
              <a:off x="567" y="1892"/>
              <a:ext cx="1311" cy="1562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4" name="AutoShape 7"/>
            <p:cNvSpPr>
              <a:spLocks noChangeArrowheads="1"/>
            </p:cNvSpPr>
            <p:nvPr/>
          </p:nvSpPr>
          <p:spPr bwMode="gray">
            <a:xfrm>
              <a:off x="587" y="1897"/>
              <a:ext cx="1272" cy="1531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5" name="AutoShape 8"/>
            <p:cNvSpPr>
              <a:spLocks noChangeArrowheads="1"/>
            </p:cNvSpPr>
            <p:nvPr/>
          </p:nvSpPr>
          <p:spPr bwMode="gray">
            <a:xfrm>
              <a:off x="598" y="3024"/>
              <a:ext cx="1254" cy="3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6" name="AutoShape 9"/>
            <p:cNvSpPr>
              <a:spLocks noChangeArrowheads="1"/>
            </p:cNvSpPr>
            <p:nvPr/>
          </p:nvSpPr>
          <p:spPr bwMode="gray">
            <a:xfrm>
              <a:off x="598" y="1909"/>
              <a:ext cx="1254" cy="3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7" name="Text Box 19"/>
            <p:cNvSpPr txBox="1">
              <a:spLocks noChangeArrowheads="1"/>
            </p:cNvSpPr>
            <p:nvPr/>
          </p:nvSpPr>
          <p:spPr bwMode="gray">
            <a:xfrm>
              <a:off x="612" y="2142"/>
              <a:ext cx="1249" cy="10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GB" sz="2400">
                  <a:solidFill>
                    <a:srgbClr val="CC0000"/>
                  </a:solidFill>
                  <a:latin typeface="Arial" panose="020B0604020202020204" pitchFamily="34" charset="0"/>
                </a:rPr>
                <a:t>将所有位积一次相加</a:t>
              </a:r>
              <a:endParaRPr lang="zh-CN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0891" name="AutoShape 27"/>
          <p:cNvSpPr>
            <a:spLocks noChangeArrowheads="1"/>
          </p:cNvSpPr>
          <p:nvPr/>
        </p:nvSpPr>
        <p:spPr bwMode="auto">
          <a:xfrm>
            <a:off x="3924300" y="2132013"/>
            <a:ext cx="1081088" cy="576262"/>
          </a:xfrm>
          <a:custGeom>
            <a:avLst/>
            <a:gdLst>
              <a:gd name="T0" fmla="*/ 40581641 w 21600"/>
              <a:gd name="T1" fmla="*/ 0 h 21600"/>
              <a:gd name="T2" fmla="*/ 0 w 21600"/>
              <a:gd name="T3" fmla="*/ 7686988 h 21600"/>
              <a:gd name="T4" fmla="*/ 40581641 w 21600"/>
              <a:gd name="T5" fmla="*/ 15373977 h 21600"/>
              <a:gd name="T6" fmla="*/ 54108855 w 21600"/>
              <a:gd name="T7" fmla="*/ 768698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92" name="AutoShape 28"/>
          <p:cNvSpPr>
            <a:spLocks noChangeArrowheads="1"/>
          </p:cNvSpPr>
          <p:nvPr/>
        </p:nvSpPr>
        <p:spPr bwMode="auto">
          <a:xfrm rot="5400000">
            <a:off x="5833269" y="3032919"/>
            <a:ext cx="1079500" cy="576262"/>
          </a:xfrm>
          <a:custGeom>
            <a:avLst/>
            <a:gdLst>
              <a:gd name="T0" fmla="*/ 40462509 w 21600"/>
              <a:gd name="T1" fmla="*/ 0 h 21600"/>
              <a:gd name="T2" fmla="*/ 0 w 21600"/>
              <a:gd name="T3" fmla="*/ 7686988 h 21600"/>
              <a:gd name="T4" fmla="*/ 40462509 w 21600"/>
              <a:gd name="T5" fmla="*/ 15373977 h 21600"/>
              <a:gd name="T6" fmla="*/ 53950012 w 21600"/>
              <a:gd name="T7" fmla="*/ 768698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93" name="Rectangle 29"/>
          <p:cNvSpPr>
            <a:spLocks noChangeArrowheads="1"/>
          </p:cNvSpPr>
          <p:nvPr/>
        </p:nvSpPr>
        <p:spPr bwMode="auto">
          <a:xfrm>
            <a:off x="6732588" y="2924175"/>
            <a:ext cx="12969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CC0000"/>
                </a:solidFill>
              </a:rPr>
              <a:t>部分积</a:t>
            </a:r>
          </a:p>
        </p:txBody>
      </p:sp>
      <p:grpSp>
        <p:nvGrpSpPr>
          <p:cNvPr id="420900" name="Group 36"/>
          <p:cNvGrpSpPr>
            <a:grpSpLocks/>
          </p:cNvGrpSpPr>
          <p:nvPr/>
        </p:nvGrpSpPr>
        <p:grpSpPr bwMode="auto">
          <a:xfrm>
            <a:off x="611188" y="3940175"/>
            <a:ext cx="3240087" cy="712788"/>
            <a:chOff x="567" y="1892"/>
            <a:chExt cx="1311" cy="1562"/>
          </a:xfrm>
        </p:grpSpPr>
        <p:sp>
          <p:nvSpPr>
            <p:cNvPr id="33818" name="AutoShape 37"/>
            <p:cNvSpPr>
              <a:spLocks noChangeArrowheads="1"/>
            </p:cNvSpPr>
            <p:nvPr/>
          </p:nvSpPr>
          <p:spPr bwMode="gray">
            <a:xfrm>
              <a:off x="567" y="1892"/>
              <a:ext cx="1311" cy="1562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9" name="AutoShape 38"/>
            <p:cNvSpPr>
              <a:spLocks noChangeArrowheads="1"/>
            </p:cNvSpPr>
            <p:nvPr/>
          </p:nvSpPr>
          <p:spPr bwMode="gray">
            <a:xfrm>
              <a:off x="587" y="1897"/>
              <a:ext cx="1272" cy="1531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0" name="AutoShape 39"/>
            <p:cNvSpPr>
              <a:spLocks noChangeArrowheads="1"/>
            </p:cNvSpPr>
            <p:nvPr/>
          </p:nvSpPr>
          <p:spPr bwMode="gray">
            <a:xfrm>
              <a:off x="598" y="3024"/>
              <a:ext cx="1254" cy="3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1" name="AutoShape 40"/>
            <p:cNvSpPr>
              <a:spLocks noChangeArrowheads="1"/>
            </p:cNvSpPr>
            <p:nvPr/>
          </p:nvSpPr>
          <p:spPr bwMode="gray">
            <a:xfrm>
              <a:off x="598" y="1909"/>
              <a:ext cx="1254" cy="3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2" name="Text Box 41"/>
            <p:cNvSpPr txBox="1">
              <a:spLocks noChangeArrowheads="1"/>
            </p:cNvSpPr>
            <p:nvPr/>
          </p:nvSpPr>
          <p:spPr bwMode="gray">
            <a:xfrm>
              <a:off x="612" y="2142"/>
              <a:ext cx="1249" cy="10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GB" sz="2400">
                  <a:solidFill>
                    <a:srgbClr val="CC0000"/>
                  </a:solidFill>
                  <a:latin typeface="Arial" panose="020B0604020202020204" pitchFamily="34" charset="0"/>
                </a:rPr>
                <a:t>位积左移</a:t>
              </a:r>
              <a:endParaRPr lang="zh-CN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0906" name="AutoShape 42"/>
          <p:cNvSpPr>
            <a:spLocks noChangeArrowheads="1"/>
          </p:cNvSpPr>
          <p:nvPr/>
        </p:nvSpPr>
        <p:spPr bwMode="auto">
          <a:xfrm>
            <a:off x="3995738" y="4005263"/>
            <a:ext cx="1223962" cy="576262"/>
          </a:xfrm>
          <a:custGeom>
            <a:avLst/>
            <a:gdLst>
              <a:gd name="T0" fmla="*/ 52016798 w 21600"/>
              <a:gd name="T1" fmla="*/ 0 h 21600"/>
              <a:gd name="T2" fmla="*/ 0 w 21600"/>
              <a:gd name="T3" fmla="*/ 7686988 h 21600"/>
              <a:gd name="T4" fmla="*/ 52016798 w 21600"/>
              <a:gd name="T5" fmla="*/ 15373977 h 21600"/>
              <a:gd name="T6" fmla="*/ 69355693 w 21600"/>
              <a:gd name="T7" fmla="*/ 768698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20929" name="Group 65"/>
          <p:cNvGrpSpPr>
            <a:grpSpLocks/>
          </p:cNvGrpSpPr>
          <p:nvPr/>
        </p:nvGrpSpPr>
        <p:grpSpPr bwMode="auto">
          <a:xfrm>
            <a:off x="5219700" y="3932238"/>
            <a:ext cx="2736850" cy="720725"/>
            <a:chOff x="2100" y="1892"/>
            <a:chExt cx="1152" cy="1562"/>
          </a:xfrm>
        </p:grpSpPr>
        <p:sp>
          <p:nvSpPr>
            <p:cNvPr id="33813" name="AutoShape 66"/>
            <p:cNvSpPr>
              <a:spLocks noChangeArrowheads="1"/>
            </p:cNvSpPr>
            <p:nvPr/>
          </p:nvSpPr>
          <p:spPr bwMode="gray">
            <a:xfrm>
              <a:off x="2100" y="1892"/>
              <a:ext cx="1152" cy="1562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4" name="AutoShape 67"/>
            <p:cNvSpPr>
              <a:spLocks noChangeArrowheads="1"/>
            </p:cNvSpPr>
            <p:nvPr/>
          </p:nvSpPr>
          <p:spPr bwMode="gray">
            <a:xfrm>
              <a:off x="2118" y="1897"/>
              <a:ext cx="1117" cy="1531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5" name="AutoShape 68"/>
            <p:cNvSpPr>
              <a:spLocks noChangeArrowheads="1"/>
            </p:cNvSpPr>
            <p:nvPr/>
          </p:nvSpPr>
          <p:spPr bwMode="gray">
            <a:xfrm>
              <a:off x="2127" y="3024"/>
              <a:ext cx="1102" cy="3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6" name="AutoShape 69"/>
            <p:cNvSpPr>
              <a:spLocks noChangeArrowheads="1"/>
            </p:cNvSpPr>
            <p:nvPr/>
          </p:nvSpPr>
          <p:spPr bwMode="gray">
            <a:xfrm>
              <a:off x="2127" y="1909"/>
              <a:ext cx="1102" cy="3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7" name="Text Box 70"/>
            <p:cNvSpPr txBox="1">
              <a:spLocks noChangeArrowheads="1"/>
            </p:cNvSpPr>
            <p:nvPr/>
          </p:nvSpPr>
          <p:spPr bwMode="gray">
            <a:xfrm>
              <a:off x="2141" y="2140"/>
              <a:ext cx="1095" cy="9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GB" sz="2400">
                  <a:latin typeface="Arial" panose="020B0604020202020204" pitchFamily="34" charset="0"/>
                </a:rPr>
                <a:t>部分积右移</a:t>
              </a:r>
              <a:endParaRPr lang="zh-CN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20935" name="Group 71"/>
          <p:cNvGrpSpPr>
            <a:grpSpLocks/>
          </p:cNvGrpSpPr>
          <p:nvPr/>
        </p:nvGrpSpPr>
        <p:grpSpPr bwMode="auto">
          <a:xfrm>
            <a:off x="5148263" y="1989138"/>
            <a:ext cx="2736850" cy="720725"/>
            <a:chOff x="2100" y="1892"/>
            <a:chExt cx="1152" cy="1562"/>
          </a:xfrm>
        </p:grpSpPr>
        <p:sp>
          <p:nvSpPr>
            <p:cNvPr id="33808" name="AutoShape 72"/>
            <p:cNvSpPr>
              <a:spLocks noChangeArrowheads="1"/>
            </p:cNvSpPr>
            <p:nvPr/>
          </p:nvSpPr>
          <p:spPr bwMode="gray">
            <a:xfrm>
              <a:off x="2100" y="1892"/>
              <a:ext cx="1152" cy="1562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09" name="AutoShape 73"/>
            <p:cNvSpPr>
              <a:spLocks noChangeArrowheads="1"/>
            </p:cNvSpPr>
            <p:nvPr/>
          </p:nvSpPr>
          <p:spPr bwMode="gray">
            <a:xfrm>
              <a:off x="2118" y="1897"/>
              <a:ext cx="1117" cy="1531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0" name="AutoShape 74"/>
            <p:cNvSpPr>
              <a:spLocks noChangeArrowheads="1"/>
            </p:cNvSpPr>
            <p:nvPr/>
          </p:nvSpPr>
          <p:spPr bwMode="gray">
            <a:xfrm>
              <a:off x="2127" y="3024"/>
              <a:ext cx="1102" cy="3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1" name="AutoShape 75"/>
            <p:cNvSpPr>
              <a:spLocks noChangeArrowheads="1"/>
            </p:cNvSpPr>
            <p:nvPr/>
          </p:nvSpPr>
          <p:spPr bwMode="gray">
            <a:xfrm>
              <a:off x="2127" y="1909"/>
              <a:ext cx="1102" cy="3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2" name="Text Box 76"/>
            <p:cNvSpPr txBox="1">
              <a:spLocks noChangeArrowheads="1"/>
            </p:cNvSpPr>
            <p:nvPr/>
          </p:nvSpPr>
          <p:spPr bwMode="gray">
            <a:xfrm>
              <a:off x="2141" y="2140"/>
              <a:ext cx="1095" cy="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GB" sz="2400">
                  <a:latin typeface="Arial" panose="020B0604020202020204" pitchFamily="34" charset="0"/>
                </a:rPr>
                <a:t>位积逐次累加</a:t>
              </a:r>
              <a:endParaRPr lang="zh-CN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20941" name="Rectangle 77"/>
          <p:cNvSpPr>
            <a:spLocks noChangeArrowheads="1"/>
          </p:cNvSpPr>
          <p:nvPr/>
        </p:nvSpPr>
        <p:spPr bwMode="auto">
          <a:xfrm>
            <a:off x="5292725" y="5084763"/>
            <a:ext cx="2663825" cy="841375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即：</a:t>
            </a:r>
            <a:r>
              <a:rPr lang="zh-CN" altLang="en-US" sz="2400">
                <a:solidFill>
                  <a:srgbClr val="CC00CC"/>
                </a:solidFill>
                <a:latin typeface="Arial" panose="020B0604020202020204" pitchFamily="34" charset="0"/>
              </a:rPr>
              <a:t>累加，右移，构成循环</a:t>
            </a:r>
          </a:p>
        </p:txBody>
      </p:sp>
      <p:pic>
        <p:nvPicPr>
          <p:cNvPr id="420942" name="Picture 78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8054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08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208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208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4209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4208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4208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4209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4209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4209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/>
                                        <p:tgtEl>
                                          <p:spTgt spid="4209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4209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68" grpId="0"/>
      <p:bldP spid="420891" grpId="0" animBg="1"/>
      <p:bldP spid="420892" grpId="0" animBg="1"/>
      <p:bldP spid="420893" grpId="0"/>
      <p:bldP spid="420906" grpId="0" animBg="1"/>
      <p:bldP spid="42094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7BA1648-856C-423B-8B74-9C1CE9F497A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32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2</a:t>
            </a:r>
            <a:r>
              <a:rPr lang="zh-CN" altLang="en-GB" smtClean="0"/>
              <a:t>、原码一位乘法算法：</a:t>
            </a:r>
            <a:r>
              <a:rPr lang="zh-CN" altLang="en-GB" smtClean="0">
                <a:solidFill>
                  <a:srgbClr val="FF66FF"/>
                </a:solidFill>
              </a:rPr>
              <a:t>累加、右移</a:t>
            </a:r>
            <a:endParaRPr lang="zh-CN" altLang="en-US" smtClean="0">
              <a:solidFill>
                <a:srgbClr val="FF66FF"/>
              </a:solidFill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196975"/>
            <a:ext cx="7561262" cy="4679950"/>
          </a:xfrm>
        </p:spPr>
        <p:txBody>
          <a:bodyPr/>
          <a:lstStyle/>
          <a:p>
            <a:pPr marL="542925" indent="-542925" eaLnBrk="1" hangingPunct="1">
              <a:lnSpc>
                <a:spcPct val="120000"/>
              </a:lnSpc>
            </a:pPr>
            <a:r>
              <a:rPr lang="zh-CN" altLang="en-GB" smtClean="0"/>
              <a:t>假设</a:t>
            </a:r>
            <a:r>
              <a:rPr lang="en-GB" altLang="zh-CN" smtClean="0"/>
              <a:t>[X]</a:t>
            </a:r>
            <a:r>
              <a:rPr lang="zh-CN" altLang="en-GB" baseline="-25000" smtClean="0"/>
              <a:t>原</a:t>
            </a:r>
            <a:r>
              <a:rPr lang="en-GB" altLang="zh-CN" smtClean="0"/>
              <a:t>=X</a:t>
            </a:r>
            <a:r>
              <a:rPr lang="en-GB" altLang="zh-CN" baseline="-25000" smtClean="0"/>
              <a:t>S</a:t>
            </a:r>
            <a:r>
              <a:rPr lang="en-GB" altLang="zh-CN" smtClean="0"/>
              <a:t> X</a:t>
            </a:r>
            <a:r>
              <a:rPr lang="en-GB" altLang="zh-CN" baseline="-25000" smtClean="0"/>
              <a:t>1</a:t>
            </a:r>
            <a:r>
              <a:rPr lang="en-GB" altLang="zh-CN" smtClean="0"/>
              <a:t> X</a:t>
            </a:r>
            <a:r>
              <a:rPr lang="en-GB" altLang="zh-CN" baseline="-25000" smtClean="0"/>
              <a:t>2</a:t>
            </a:r>
            <a:r>
              <a:rPr lang="en-GB" altLang="zh-CN" smtClean="0"/>
              <a:t> </a:t>
            </a:r>
            <a:r>
              <a:rPr lang="en-GB" altLang="zh-CN" smtClean="0">
                <a:latin typeface="Arial" panose="020B0604020202020204" pitchFamily="34" charset="0"/>
              </a:rPr>
              <a:t>……</a:t>
            </a:r>
            <a:r>
              <a:rPr lang="en-GB" altLang="zh-CN" smtClean="0"/>
              <a:t>X</a:t>
            </a:r>
            <a:r>
              <a:rPr lang="en-GB" altLang="zh-CN" baseline="-25000" smtClean="0"/>
              <a:t>n</a:t>
            </a:r>
            <a:r>
              <a:rPr lang="en-GB" altLang="zh-CN" smtClean="0"/>
              <a:t> </a:t>
            </a:r>
            <a:r>
              <a:rPr lang="zh-CN" altLang="en-GB" smtClean="0"/>
              <a:t>， </a:t>
            </a:r>
            <a:r>
              <a:rPr lang="en-GB" altLang="zh-CN" smtClean="0"/>
              <a:t>[Y]</a:t>
            </a:r>
            <a:r>
              <a:rPr lang="zh-CN" altLang="en-GB" baseline="-25000" smtClean="0"/>
              <a:t>原</a:t>
            </a:r>
            <a:r>
              <a:rPr lang="en-GB" altLang="zh-CN" smtClean="0"/>
              <a:t>=Y</a:t>
            </a:r>
            <a:r>
              <a:rPr lang="en-GB" altLang="zh-CN" baseline="-25000" smtClean="0"/>
              <a:t>S</a:t>
            </a:r>
            <a:r>
              <a:rPr lang="en-GB" altLang="zh-CN" smtClean="0"/>
              <a:t> Y</a:t>
            </a:r>
            <a:r>
              <a:rPr lang="en-GB" altLang="zh-CN" baseline="-25000" smtClean="0"/>
              <a:t>1</a:t>
            </a:r>
            <a:r>
              <a:rPr lang="en-GB" altLang="zh-CN" smtClean="0"/>
              <a:t> Y</a:t>
            </a:r>
            <a:r>
              <a:rPr lang="en-GB" altLang="zh-CN" baseline="-25000" smtClean="0"/>
              <a:t>2</a:t>
            </a:r>
            <a:r>
              <a:rPr lang="en-GB" altLang="zh-CN" smtClean="0"/>
              <a:t> </a:t>
            </a:r>
            <a:r>
              <a:rPr lang="en-GB" altLang="zh-CN" smtClean="0">
                <a:latin typeface="Arial" panose="020B0604020202020204" pitchFamily="34" charset="0"/>
              </a:rPr>
              <a:t>……</a:t>
            </a:r>
            <a:r>
              <a:rPr lang="en-GB" altLang="zh-CN" smtClean="0"/>
              <a:t>Y</a:t>
            </a:r>
            <a:r>
              <a:rPr lang="en-GB" altLang="zh-CN" baseline="-25000" smtClean="0"/>
              <a:t>n</a:t>
            </a:r>
            <a:r>
              <a:rPr lang="en-GB" altLang="zh-CN" smtClean="0"/>
              <a:t> </a:t>
            </a:r>
            <a:r>
              <a:rPr lang="zh-CN" altLang="en-GB" smtClean="0"/>
              <a:t>，</a:t>
            </a:r>
            <a:r>
              <a:rPr lang="en-GB" altLang="zh-CN" smtClean="0"/>
              <a:t> P=X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GB" altLang="zh-CN" smtClean="0"/>
              <a:t>Y</a:t>
            </a:r>
            <a:r>
              <a:rPr lang="zh-CN" altLang="en-GB" smtClean="0"/>
              <a:t>，</a:t>
            </a:r>
            <a:r>
              <a:rPr lang="en-GB" altLang="zh-CN" smtClean="0"/>
              <a:t>P</a:t>
            </a:r>
            <a:r>
              <a:rPr lang="en-GB" altLang="zh-CN" baseline="-25000" smtClean="0"/>
              <a:t>S</a:t>
            </a:r>
            <a:r>
              <a:rPr lang="zh-CN" altLang="en-GB" smtClean="0"/>
              <a:t>是积的符号：</a:t>
            </a:r>
          </a:p>
          <a:p>
            <a:pPr marL="542925" indent="-542925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/>
              <a:t>① 符号位单独处理</a:t>
            </a:r>
            <a:r>
              <a:rPr lang="zh-CN" altLang="en-US" smtClean="0">
                <a:latin typeface="Arial" panose="020B0604020202020204" pitchFamily="34" charset="0"/>
              </a:rPr>
              <a:t>  </a:t>
            </a:r>
            <a:r>
              <a:rPr lang="zh-CN" altLang="en-US" smtClean="0"/>
              <a:t> </a:t>
            </a:r>
            <a:r>
              <a:rPr lang="en-US" altLang="zh-CN" smtClean="0"/>
              <a:t>Ps=Xs </a:t>
            </a:r>
            <a:r>
              <a:rPr lang="en-GB" altLang="zh-CN" smtClean="0"/>
              <a:t>⊕</a:t>
            </a:r>
            <a:r>
              <a:rPr lang="en-US" altLang="zh-CN" smtClean="0"/>
              <a:t> Ys </a:t>
            </a:r>
          </a:p>
          <a:p>
            <a:pPr marL="542925" indent="-542925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mtClean="0"/>
              <a:t>② </a:t>
            </a:r>
            <a:r>
              <a:rPr lang="zh-CN" altLang="en-US" smtClean="0"/>
              <a:t>绝对值进行数值运算 </a:t>
            </a:r>
            <a:r>
              <a:rPr lang="en-US" altLang="zh-CN" smtClean="0"/>
              <a:t>|P|=|X|*|Y|</a:t>
            </a:r>
          </a:p>
          <a:p>
            <a:pPr marL="542925" indent="-542925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GB" smtClean="0"/>
              <a:t>③ 初始部分积为</a:t>
            </a:r>
            <a:r>
              <a:rPr lang="en-GB" altLang="zh-CN" smtClean="0"/>
              <a:t>0</a:t>
            </a:r>
            <a:r>
              <a:rPr lang="zh-CN" altLang="en-GB" smtClean="0"/>
              <a:t>，</a:t>
            </a:r>
            <a:r>
              <a:rPr lang="en-GB" altLang="zh-CN" smtClean="0"/>
              <a:t>Yi=1</a:t>
            </a:r>
            <a:r>
              <a:rPr lang="zh-CN" altLang="en-GB" smtClean="0"/>
              <a:t>，部分积加</a:t>
            </a:r>
            <a:r>
              <a:rPr lang="en-GB" altLang="zh-CN" smtClean="0"/>
              <a:t>|X|</a:t>
            </a:r>
            <a:r>
              <a:rPr lang="zh-CN" altLang="en-GB" smtClean="0"/>
              <a:t>，</a:t>
            </a:r>
            <a:r>
              <a:rPr lang="en-GB" altLang="zh-CN" smtClean="0"/>
              <a:t>Yi=0</a:t>
            </a:r>
            <a:r>
              <a:rPr lang="zh-CN" altLang="en-GB" smtClean="0"/>
              <a:t>，部分积加</a:t>
            </a:r>
            <a:r>
              <a:rPr lang="en-GB" altLang="zh-CN" smtClean="0"/>
              <a:t>0</a:t>
            </a:r>
            <a:r>
              <a:rPr lang="zh-CN" altLang="en-GB" smtClean="0"/>
              <a:t>，累加结果右移一位，得新部分积。</a:t>
            </a:r>
          </a:p>
          <a:p>
            <a:pPr marL="542925" indent="-542925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GB" smtClean="0"/>
              <a:t>④ 累加右移</a:t>
            </a:r>
            <a:r>
              <a:rPr lang="en-GB" altLang="zh-CN" smtClean="0"/>
              <a:t>n</a:t>
            </a:r>
            <a:r>
              <a:rPr lang="zh-CN" altLang="en-GB" smtClean="0"/>
              <a:t>次，即</a:t>
            </a:r>
            <a:r>
              <a:rPr lang="en-GB" altLang="zh-CN" smtClean="0"/>
              <a:t>i=n</a:t>
            </a:r>
            <a:r>
              <a:rPr lang="zh-CN" altLang="en-GB" smtClean="0"/>
              <a:t>，</a:t>
            </a:r>
            <a:r>
              <a:rPr lang="en-GB" altLang="zh-CN" smtClean="0"/>
              <a:t>n-1</a:t>
            </a:r>
            <a:r>
              <a:rPr lang="zh-CN" altLang="en-GB" smtClean="0"/>
              <a:t>，</a:t>
            </a:r>
            <a:r>
              <a:rPr lang="en-GB" altLang="zh-CN" smtClean="0">
                <a:latin typeface="Arial" panose="020B0604020202020204" pitchFamily="34" charset="0"/>
              </a:rPr>
              <a:t>…</a:t>
            </a:r>
            <a:r>
              <a:rPr lang="zh-CN" altLang="en-GB" smtClean="0"/>
              <a:t>，</a:t>
            </a:r>
            <a:r>
              <a:rPr lang="en-GB" altLang="zh-CN" smtClean="0"/>
              <a:t>2</a:t>
            </a:r>
            <a:r>
              <a:rPr lang="zh-CN" altLang="en-GB" smtClean="0"/>
              <a:t>，</a:t>
            </a:r>
            <a:r>
              <a:rPr lang="en-GB" altLang="zh-CN" smtClean="0"/>
              <a:t>1</a:t>
            </a:r>
            <a:endParaRPr lang="en-US" altLang="zh-CN" smtClean="0">
              <a:solidFill>
                <a:srgbClr val="3333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086F465-94DF-4291-B074-468298CA563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33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843" name="Rectangle 7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1844675" cy="503237"/>
          </a:xfrm>
        </p:spPr>
        <p:txBody>
          <a:bodyPr/>
          <a:lstStyle/>
          <a:p>
            <a:pPr eaLnBrk="1" hangingPunct="1"/>
            <a:r>
              <a:rPr lang="zh-CN" altLang="en-US" smtClean="0"/>
              <a:t>举例</a:t>
            </a:r>
          </a:p>
        </p:txBody>
      </p:sp>
      <p:sp>
        <p:nvSpPr>
          <p:cNvPr id="3584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3314700" cy="4464050"/>
          </a:xfrm>
        </p:spPr>
        <p:txBody>
          <a:bodyPr/>
          <a:lstStyle/>
          <a:p>
            <a:pPr marL="357188" indent="-357188" eaLnBrk="1" hangingPunct="1"/>
            <a:r>
              <a:rPr lang="zh-CN" altLang="en-GB" smtClean="0">
                <a:solidFill>
                  <a:srgbClr val="3333CC"/>
                </a:solidFill>
              </a:rPr>
              <a:t>例如：</a:t>
            </a:r>
            <a:r>
              <a:rPr lang="en-GB" altLang="zh-CN" smtClean="0">
                <a:solidFill>
                  <a:srgbClr val="3333CC"/>
                </a:solidFill>
              </a:rPr>
              <a:t>X=+1011</a:t>
            </a:r>
            <a:r>
              <a:rPr lang="zh-CN" altLang="en-GB" smtClean="0">
                <a:solidFill>
                  <a:srgbClr val="3333CC"/>
                </a:solidFill>
              </a:rPr>
              <a:t>，</a:t>
            </a:r>
            <a:r>
              <a:rPr lang="en-GB" altLang="zh-CN" smtClean="0">
                <a:solidFill>
                  <a:srgbClr val="3333CC"/>
                </a:solidFill>
              </a:rPr>
              <a:t>Y=-1101</a:t>
            </a:r>
            <a:r>
              <a:rPr lang="zh-CN" altLang="en-GB" smtClean="0">
                <a:solidFill>
                  <a:srgbClr val="3333CC"/>
                </a:solidFill>
              </a:rPr>
              <a:t>，用原码一位乘法计算</a:t>
            </a:r>
            <a:r>
              <a:rPr lang="en-GB" altLang="zh-CN" smtClean="0">
                <a:solidFill>
                  <a:srgbClr val="3333CC"/>
                </a:solidFill>
              </a:rPr>
              <a:t>P=X</a:t>
            </a:r>
            <a:r>
              <a:rPr lang="en-GB" altLang="zh-CN" smtClean="0">
                <a:solidFill>
                  <a:srgbClr val="3333CC"/>
                </a:solidFill>
                <a:latin typeface="Arial" panose="020B0604020202020204" pitchFamily="34" charset="0"/>
              </a:rPr>
              <a:t>·</a:t>
            </a:r>
            <a:r>
              <a:rPr lang="en-GB" altLang="zh-CN" smtClean="0">
                <a:solidFill>
                  <a:srgbClr val="3333CC"/>
                </a:solidFill>
              </a:rPr>
              <a:t>Y</a:t>
            </a:r>
            <a:r>
              <a:rPr lang="zh-CN" altLang="en-GB" smtClean="0">
                <a:solidFill>
                  <a:srgbClr val="3333CC"/>
                </a:solidFill>
              </a:rPr>
              <a:t>。</a:t>
            </a:r>
          </a:p>
          <a:p>
            <a:pPr marL="357188" indent="-357188" eaLnBrk="1" hangingPunct="1"/>
            <a:r>
              <a:rPr lang="en-GB" altLang="zh-CN" smtClean="0"/>
              <a:t>[X]</a:t>
            </a:r>
            <a:r>
              <a:rPr lang="zh-CN" altLang="en-GB" baseline="-25000" smtClean="0"/>
              <a:t>原</a:t>
            </a:r>
            <a:r>
              <a:rPr lang="en-GB" altLang="zh-CN" smtClean="0"/>
              <a:t>=0</a:t>
            </a:r>
            <a:r>
              <a:rPr lang="zh-CN" altLang="en-GB" smtClean="0"/>
              <a:t>，</a:t>
            </a:r>
            <a:r>
              <a:rPr lang="en-GB" altLang="zh-CN" smtClean="0"/>
              <a:t>1011    </a:t>
            </a:r>
          </a:p>
          <a:p>
            <a:pPr marL="357188" indent="-357188" eaLnBrk="1" hangingPunct="1"/>
            <a:r>
              <a:rPr lang="en-GB" altLang="zh-CN" smtClean="0"/>
              <a:t>[Y]</a:t>
            </a:r>
            <a:r>
              <a:rPr lang="zh-CN" altLang="en-GB" baseline="-25000" smtClean="0"/>
              <a:t>原</a:t>
            </a:r>
            <a:r>
              <a:rPr lang="en-GB" altLang="zh-CN" smtClean="0"/>
              <a:t>=1</a:t>
            </a:r>
            <a:r>
              <a:rPr lang="zh-CN" altLang="en-GB" smtClean="0"/>
              <a:t>，</a:t>
            </a:r>
            <a:r>
              <a:rPr lang="en-GB" altLang="zh-CN" smtClean="0"/>
              <a:t>1101</a:t>
            </a:r>
          </a:p>
          <a:p>
            <a:pPr marL="357188" indent="-357188" eaLnBrk="1" hangingPunct="1"/>
            <a:r>
              <a:rPr lang="en-US" altLang="zh-CN" smtClean="0"/>
              <a:t>Ps=Xs</a:t>
            </a:r>
            <a:r>
              <a:rPr lang="en-GB" altLang="zh-CN" smtClean="0"/>
              <a:t>⊕</a:t>
            </a:r>
            <a:r>
              <a:rPr lang="en-US" altLang="zh-CN" smtClean="0"/>
              <a:t>Ys</a:t>
            </a:r>
          </a:p>
          <a:p>
            <a:pPr marL="357188" indent="-357188" eaLnBrk="1" hangingPunct="1">
              <a:buFont typeface="Wingdings" panose="05000000000000000000" pitchFamily="2" charset="2"/>
              <a:buNone/>
            </a:pPr>
            <a:r>
              <a:rPr lang="en-GB" altLang="zh-CN" smtClean="0"/>
              <a:t>    =0⊕1=1</a:t>
            </a:r>
          </a:p>
          <a:p>
            <a:pPr marL="357188" indent="-357188" eaLnBrk="1" hangingPunct="1"/>
            <a:r>
              <a:rPr lang="en-GB" altLang="zh-CN" smtClean="0"/>
              <a:t>|P| = |X|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GB" altLang="zh-CN" smtClean="0"/>
              <a:t>|Y|</a:t>
            </a:r>
            <a:endParaRPr lang="en-US" altLang="zh-CN" smtClean="0"/>
          </a:p>
        </p:txBody>
      </p:sp>
      <p:graphicFrame>
        <p:nvGraphicFramePr>
          <p:cNvPr id="35845" name="Object 6"/>
          <p:cNvGraphicFramePr>
            <a:graphicFrameLocks noGrp="1" noChangeAspect="1"/>
          </p:cNvGraphicFramePr>
          <p:nvPr>
            <p:ph idx="4294967295"/>
          </p:nvPr>
        </p:nvGraphicFramePr>
        <p:xfrm>
          <a:off x="3708400" y="549275"/>
          <a:ext cx="5194300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7" name="Visio" r:id="rId3" imgW="2362335" imgH="2724285" progId="Visio.Drawing.11">
                  <p:embed/>
                </p:oleObj>
              </mc:Choice>
              <mc:Fallback>
                <p:oleObj name="Visio" r:id="rId3" imgW="2362335" imgH="272428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49275"/>
                        <a:ext cx="5194300" cy="59753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33" name="Rectangle 9"/>
          <p:cNvSpPr>
            <a:spLocks noChangeArrowheads="1"/>
          </p:cNvSpPr>
          <p:nvPr/>
        </p:nvSpPr>
        <p:spPr bwMode="auto">
          <a:xfrm>
            <a:off x="323850" y="5661025"/>
            <a:ext cx="3600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en-GB" altLang="zh-CN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[P]</a:t>
            </a:r>
            <a:r>
              <a:rPr kumimoji="1" lang="zh-CN" altLang="en-GB" sz="2800" b="1" baseline="-250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原</a:t>
            </a:r>
            <a:r>
              <a:rPr kumimoji="1" lang="en-GB" altLang="zh-CN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=1</a:t>
            </a:r>
            <a:r>
              <a:rPr kumimoji="1" lang="zh-CN" altLang="en-GB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，</a:t>
            </a:r>
            <a:r>
              <a:rPr kumimoji="1" lang="en-GB" altLang="zh-CN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10001111</a:t>
            </a:r>
            <a:endParaRPr kumimoji="1" lang="en-US" altLang="zh-CN" sz="28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</a:endParaRPr>
          </a:p>
        </p:txBody>
      </p:sp>
      <p:pic>
        <p:nvPicPr>
          <p:cNvPr id="154635" name="Picture 11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1546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" fill="hold"/>
                                        <p:tgtEl>
                                          <p:spTgt spid="1546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  <p:bldP spid="1546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9835B53-819D-4FC8-A93E-C353FFBFF7A9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34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821613" cy="563563"/>
          </a:xfrm>
        </p:spPr>
        <p:txBody>
          <a:bodyPr/>
          <a:lstStyle/>
          <a:p>
            <a:pPr eaLnBrk="1" hangingPunct="1"/>
            <a:r>
              <a:rPr lang="en-US" altLang="zh-CN" smtClean="0"/>
              <a:t>3</a:t>
            </a:r>
            <a:r>
              <a:rPr lang="zh-CN" altLang="en-US" smtClean="0"/>
              <a:t>、原码乘法的硬件</a:t>
            </a:r>
            <a:r>
              <a:rPr lang="zh-CN" altLang="en-GB" smtClean="0"/>
              <a:t>实现：</a:t>
            </a:r>
            <a:r>
              <a:rPr lang="zh-CN" altLang="en-GB" smtClean="0">
                <a:solidFill>
                  <a:srgbClr val="FF66FF"/>
                </a:solidFill>
              </a:rPr>
              <a:t>加法器、移位器</a:t>
            </a:r>
            <a:endParaRPr lang="zh-CN" altLang="en-US" smtClean="0">
              <a:solidFill>
                <a:srgbClr val="FF66FF"/>
              </a:solidFill>
            </a:endParaRPr>
          </a:p>
        </p:txBody>
      </p:sp>
      <p:graphicFrame>
        <p:nvGraphicFramePr>
          <p:cNvPr id="157726" name="Object 30"/>
          <p:cNvGraphicFramePr>
            <a:graphicFrameLocks noChangeAspect="1"/>
          </p:cNvGraphicFramePr>
          <p:nvPr/>
        </p:nvGraphicFramePr>
        <p:xfrm>
          <a:off x="395288" y="1196975"/>
          <a:ext cx="6481762" cy="517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9" name="Visio" r:id="rId3" imgW="4848208" imgH="3438457" progId="Visio.Drawing.11">
                  <p:embed/>
                </p:oleObj>
              </mc:Choice>
              <mc:Fallback>
                <p:oleObj name="Visio" r:id="rId3" imgW="4848208" imgH="3438457" progId="Visio.Drawing.11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53" t="2658" r="3029"/>
                      <a:stretch>
                        <a:fillRect/>
                      </a:stretch>
                    </p:blipFill>
                    <p:spPr bwMode="auto">
                      <a:xfrm>
                        <a:off x="395288" y="1196975"/>
                        <a:ext cx="6481762" cy="517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27" name="Object 31"/>
          <p:cNvGraphicFramePr>
            <a:graphicFrameLocks noChangeAspect="1"/>
          </p:cNvGraphicFramePr>
          <p:nvPr/>
        </p:nvGraphicFramePr>
        <p:xfrm>
          <a:off x="6877050" y="1628775"/>
          <a:ext cx="1943100" cy="152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0" name="Visio" r:id="rId5" imgW="1238351" imgH="1009785" progId="Visio.Drawing.11">
                  <p:embed/>
                </p:oleObj>
              </mc:Choice>
              <mc:Fallback>
                <p:oleObj name="Visio" r:id="rId5" imgW="1238351" imgH="1009785" progId="Visio.Drawing.11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1628775"/>
                        <a:ext cx="1943100" cy="152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28" name="Text Box 32"/>
          <p:cNvSpPr txBox="1">
            <a:spLocks noChangeArrowheads="1"/>
          </p:cNvSpPr>
          <p:nvPr/>
        </p:nvSpPr>
        <p:spPr bwMode="auto">
          <a:xfrm>
            <a:off x="6804025" y="3429000"/>
            <a:ext cx="208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/>
              <a:t>控制逻辑电路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77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577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577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954A0A2-C123-4B56-ADA3-347E7CF6915D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35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3</a:t>
            </a:r>
            <a:r>
              <a:rPr lang="zh-CN" altLang="en-US" smtClean="0"/>
              <a:t>、原码乘法的硬件</a:t>
            </a:r>
            <a:r>
              <a:rPr lang="zh-CN" altLang="en-GB" smtClean="0"/>
              <a:t>实现</a:t>
            </a:r>
            <a:endParaRPr lang="zh-CN" altLang="en-US" smtClean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3251200" cy="1704975"/>
          </a:xfrm>
        </p:spPr>
        <p:txBody>
          <a:bodyPr/>
          <a:lstStyle/>
          <a:p>
            <a:pPr eaLnBrk="1" hangingPunct="1"/>
            <a:r>
              <a:rPr lang="en-GB" altLang="zh-CN" smtClean="0"/>
              <a:t>A</a:t>
            </a:r>
            <a:r>
              <a:rPr lang="zh-CN" altLang="en-GB" smtClean="0"/>
              <a:t>：累加寄存器</a:t>
            </a:r>
          </a:p>
          <a:p>
            <a:pPr eaLnBrk="1" hangingPunct="1"/>
            <a:r>
              <a:rPr lang="en-GB" altLang="zh-CN" smtClean="0"/>
              <a:t>B</a:t>
            </a:r>
            <a:r>
              <a:rPr lang="zh-CN" altLang="en-GB" smtClean="0"/>
              <a:t>：被乘数寄存器</a:t>
            </a:r>
          </a:p>
          <a:p>
            <a:pPr eaLnBrk="1" hangingPunct="1"/>
            <a:r>
              <a:rPr lang="en-GB" altLang="zh-CN" smtClean="0"/>
              <a:t>Q</a:t>
            </a:r>
            <a:r>
              <a:rPr lang="zh-CN" altLang="en-GB" smtClean="0"/>
              <a:t>：乘数寄存器</a:t>
            </a:r>
            <a:endParaRPr lang="zh-CN" altLang="en-US" smtClean="0"/>
          </a:p>
        </p:txBody>
      </p:sp>
      <p:sp>
        <p:nvSpPr>
          <p:cNvPr id="422917" name="Rectangle 5"/>
          <p:cNvSpPr>
            <a:spLocks noChangeArrowheads="1"/>
          </p:cNvSpPr>
          <p:nvPr/>
        </p:nvSpPr>
        <p:spPr bwMode="auto">
          <a:xfrm>
            <a:off x="468313" y="2852738"/>
            <a:ext cx="2232025" cy="252095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GB">
                <a:latin typeface="Arial" panose="020B0604020202020204" pitchFamily="34" charset="0"/>
              </a:rPr>
              <a:t>初始：</a:t>
            </a: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A=0</a:t>
            </a:r>
            <a:endParaRPr lang="zh-CN" altLang="en-GB">
              <a:latin typeface="Arial" panose="020B0604020202020204" pitchFamily="34" charset="0"/>
            </a:endParaRP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B=|</a:t>
            </a:r>
            <a:r>
              <a:rPr lang="en-GB" altLang="zh-CN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GB" altLang="zh-CN">
                <a:latin typeface="Arial" panose="020B0604020202020204" pitchFamily="34" charset="0"/>
              </a:rPr>
              <a:t>|</a:t>
            </a:r>
            <a:endParaRPr lang="zh-CN" altLang="en-GB">
              <a:latin typeface="Arial" panose="020B0604020202020204" pitchFamily="34" charset="0"/>
            </a:endParaRP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Q=|Y|</a:t>
            </a:r>
          </a:p>
          <a:p>
            <a:pPr eaLnBrk="1" hangingPunct="1"/>
            <a:r>
              <a:rPr lang="zh-CN" altLang="en-GB">
                <a:latin typeface="Arial" panose="020B0604020202020204" pitchFamily="34" charset="0"/>
              </a:rPr>
              <a:t>计数器</a:t>
            </a:r>
            <a:r>
              <a:rPr lang="en-GB" altLang="zh-CN">
                <a:latin typeface="Arial" panose="020B0604020202020204" pitchFamily="34" charset="0"/>
              </a:rPr>
              <a:t>=n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422918" name="Rectangle 6"/>
          <p:cNvSpPr>
            <a:spLocks noChangeArrowheads="1"/>
          </p:cNvSpPr>
          <p:nvPr/>
        </p:nvSpPr>
        <p:spPr bwMode="auto">
          <a:xfrm>
            <a:off x="5724525" y="2852738"/>
            <a:ext cx="2663825" cy="252095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GB">
                <a:latin typeface="Arial" panose="020B0604020202020204" pitchFamily="34" charset="0"/>
              </a:rPr>
              <a:t>结果：</a:t>
            </a: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A=</a:t>
            </a:r>
            <a:r>
              <a:rPr lang="zh-CN" altLang="en-GB">
                <a:solidFill>
                  <a:srgbClr val="CC0000"/>
                </a:solidFill>
                <a:latin typeface="Arial" panose="020B0604020202020204" pitchFamily="34" charset="0"/>
              </a:rPr>
              <a:t>乘积高位</a:t>
            </a: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B =|</a:t>
            </a:r>
            <a:r>
              <a:rPr lang="en-GB" altLang="zh-CN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GB" altLang="zh-CN">
                <a:latin typeface="Arial" panose="020B0604020202020204" pitchFamily="34" charset="0"/>
              </a:rPr>
              <a:t>|</a:t>
            </a:r>
            <a:endParaRPr lang="zh-CN" altLang="en-GB">
              <a:latin typeface="Arial" panose="020B0604020202020204" pitchFamily="34" charset="0"/>
            </a:endParaRP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Q=</a:t>
            </a:r>
            <a:r>
              <a:rPr lang="zh-CN" altLang="en-GB">
                <a:solidFill>
                  <a:srgbClr val="CC0000"/>
                </a:solidFill>
                <a:latin typeface="Arial" panose="020B0604020202020204" pitchFamily="34" charset="0"/>
              </a:rPr>
              <a:t>乘积低位</a:t>
            </a:r>
            <a:endParaRPr lang="en-GB" altLang="zh-CN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GB">
                <a:latin typeface="Arial" panose="020B0604020202020204" pitchFamily="34" charset="0"/>
              </a:rPr>
              <a:t>计数器</a:t>
            </a:r>
            <a:r>
              <a:rPr lang="en-GB" altLang="zh-CN">
                <a:latin typeface="Arial" panose="020B0604020202020204" pitchFamily="34" charset="0"/>
              </a:rPr>
              <a:t>=</a:t>
            </a:r>
            <a:r>
              <a:rPr lang="en-GB" altLang="zh-CN">
                <a:solidFill>
                  <a:srgbClr val="CC0000"/>
                </a:solidFill>
                <a:latin typeface="Arial" panose="020B0604020202020204" pitchFamily="34" charset="0"/>
              </a:rPr>
              <a:t>0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422919" name="AutoShape 7"/>
          <p:cNvSpPr>
            <a:spLocks noChangeArrowheads="1"/>
          </p:cNvSpPr>
          <p:nvPr/>
        </p:nvSpPr>
        <p:spPr bwMode="auto">
          <a:xfrm>
            <a:off x="2987675" y="4149725"/>
            <a:ext cx="2447925" cy="647700"/>
          </a:xfrm>
          <a:custGeom>
            <a:avLst/>
            <a:gdLst>
              <a:gd name="T0" fmla="*/ 208067279 w 21600"/>
              <a:gd name="T1" fmla="*/ 0 h 21600"/>
              <a:gd name="T2" fmla="*/ 0 w 21600"/>
              <a:gd name="T3" fmla="*/ 9711002 h 21600"/>
              <a:gd name="T4" fmla="*/ 208067279 w 21600"/>
              <a:gd name="T5" fmla="*/ 19422004 h 21600"/>
              <a:gd name="T6" fmla="*/ 277423000 w 21600"/>
              <a:gd name="T7" fmla="*/ 9711002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20" name="Rectangle 8"/>
          <p:cNvSpPr>
            <a:spLocks noChangeArrowheads="1"/>
          </p:cNvSpPr>
          <p:nvPr/>
        </p:nvSpPr>
        <p:spPr bwMode="auto">
          <a:xfrm>
            <a:off x="2916238" y="3573463"/>
            <a:ext cx="2506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>
                <a:solidFill>
                  <a:srgbClr val="CC0000"/>
                </a:solidFill>
              </a:rPr>
              <a:t>累加、右移</a:t>
            </a:r>
            <a:r>
              <a:rPr lang="en-GB" altLang="zh-CN">
                <a:solidFill>
                  <a:srgbClr val="CC0000"/>
                </a:solidFill>
              </a:rPr>
              <a:t>n</a:t>
            </a:r>
            <a:r>
              <a:rPr lang="zh-CN" altLang="en-GB">
                <a:solidFill>
                  <a:srgbClr val="CC0000"/>
                </a:solidFill>
              </a:rPr>
              <a:t>次</a:t>
            </a:r>
            <a:endParaRPr lang="zh-CN" altLang="en-US">
              <a:solidFill>
                <a:srgbClr val="CC0000"/>
              </a:solidFill>
            </a:endParaRPr>
          </a:p>
        </p:txBody>
      </p:sp>
      <p:sp>
        <p:nvSpPr>
          <p:cNvPr id="422921" name="Rectangle 9"/>
          <p:cNvSpPr>
            <a:spLocks noChangeArrowheads="1"/>
          </p:cNvSpPr>
          <p:nvPr/>
        </p:nvSpPr>
        <p:spPr bwMode="auto">
          <a:xfrm>
            <a:off x="3924300" y="1484313"/>
            <a:ext cx="40322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GB" altLang="zh-CN"/>
              <a:t>A</a:t>
            </a:r>
            <a:r>
              <a:rPr lang="zh-CN" altLang="en-GB"/>
              <a:t>、</a:t>
            </a:r>
            <a:r>
              <a:rPr lang="en-GB" altLang="zh-CN"/>
              <a:t>Q</a:t>
            </a:r>
            <a:r>
              <a:rPr lang="zh-CN" altLang="en-GB"/>
              <a:t>：右移寄存器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29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229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229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4229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4229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7" grpId="0" animBg="1"/>
      <p:bldP spid="422918" grpId="0" animBg="1"/>
      <p:bldP spid="422919" grpId="0" animBg="1"/>
      <p:bldP spid="422920" grpId="0"/>
      <p:bldP spid="4229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741ED0C-EFB0-4445-B91B-8BACE6FEE391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36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5" name="Rectangle 5"/>
          <p:cNvSpPr>
            <a:spLocks noGrp="1" noChangeArrowheads="1"/>
          </p:cNvSpPr>
          <p:nvPr>
            <p:ph type="title"/>
          </p:nvPr>
        </p:nvSpPr>
        <p:spPr>
          <a:xfrm>
            <a:off x="971550" y="322263"/>
            <a:ext cx="2952750" cy="658812"/>
          </a:xfrm>
        </p:spPr>
        <p:txBody>
          <a:bodyPr/>
          <a:lstStyle/>
          <a:p>
            <a:pPr eaLnBrk="1" hangingPunct="1"/>
            <a:r>
              <a:rPr lang="en-US" altLang="zh-CN" smtClean="0"/>
              <a:t>1011×1101</a:t>
            </a:r>
          </a:p>
        </p:txBody>
      </p:sp>
      <p:graphicFrame>
        <p:nvGraphicFramePr>
          <p:cNvPr id="3891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468313" y="981075"/>
          <a:ext cx="6192837" cy="522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2" name="Visio" r:id="rId3" imgW="3648159" imgH="3076643" progId="Visio.Drawing.11">
                  <p:embed/>
                </p:oleObj>
              </mc:Choice>
              <mc:Fallback>
                <p:oleObj name="Visio" r:id="rId3" imgW="3648159" imgH="307664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981075"/>
                        <a:ext cx="6192837" cy="522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1" name="Text Box 7"/>
          <p:cNvSpPr txBox="1">
            <a:spLocks noChangeArrowheads="1"/>
          </p:cNvSpPr>
          <p:nvPr/>
        </p:nvSpPr>
        <p:spPr bwMode="auto">
          <a:xfrm>
            <a:off x="6851650" y="47625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00000</a:t>
            </a:r>
          </a:p>
        </p:txBody>
      </p:sp>
      <p:sp>
        <p:nvSpPr>
          <p:cNvPr id="175112" name="Text Box 8"/>
          <p:cNvSpPr txBox="1">
            <a:spLocks noChangeArrowheads="1"/>
          </p:cNvSpPr>
          <p:nvPr/>
        </p:nvSpPr>
        <p:spPr bwMode="auto">
          <a:xfrm>
            <a:off x="7956550" y="476250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1101</a:t>
            </a:r>
          </a:p>
        </p:txBody>
      </p:sp>
      <p:sp>
        <p:nvSpPr>
          <p:cNvPr id="175113" name="Text Box 9"/>
          <p:cNvSpPr txBox="1">
            <a:spLocks noChangeArrowheads="1"/>
          </p:cNvSpPr>
          <p:nvPr/>
        </p:nvSpPr>
        <p:spPr bwMode="auto">
          <a:xfrm>
            <a:off x="1619250" y="1528763"/>
            <a:ext cx="2089150" cy="5302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0 0 0 0 0</a:t>
            </a:r>
          </a:p>
        </p:txBody>
      </p:sp>
      <p:sp>
        <p:nvSpPr>
          <p:cNvPr id="175114" name="Text Box 10"/>
          <p:cNvSpPr txBox="1">
            <a:spLocks noChangeArrowheads="1"/>
          </p:cNvSpPr>
          <p:nvPr/>
        </p:nvSpPr>
        <p:spPr bwMode="auto">
          <a:xfrm>
            <a:off x="4524375" y="1546225"/>
            <a:ext cx="2087563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1  1  0     1</a:t>
            </a:r>
          </a:p>
        </p:txBody>
      </p:sp>
      <p:sp>
        <p:nvSpPr>
          <p:cNvPr id="175115" name="Text Box 11"/>
          <p:cNvSpPr txBox="1">
            <a:spLocks noChangeArrowheads="1"/>
          </p:cNvSpPr>
          <p:nvPr/>
        </p:nvSpPr>
        <p:spPr bwMode="auto">
          <a:xfrm>
            <a:off x="3878263" y="404813"/>
            <a:ext cx="2925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FFFFCC"/>
                </a:solidFill>
                <a:latin typeface="Times New Roman" panose="02020603050405020304" pitchFamily="18" charset="0"/>
              </a:rPr>
              <a:t>为各寄存器赋初值</a:t>
            </a:r>
            <a:endParaRPr kumimoji="1" lang="zh-CN" altLang="en-US" sz="2400" baseline="300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5116" name="Text Box 12"/>
          <p:cNvSpPr txBox="1">
            <a:spLocks noChangeArrowheads="1"/>
          </p:cNvSpPr>
          <p:nvPr/>
        </p:nvSpPr>
        <p:spPr bwMode="auto">
          <a:xfrm>
            <a:off x="2411413" y="5589588"/>
            <a:ext cx="2016125" cy="5302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0 1 0 1 1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11" grpId="0" animBg="1" autoUpdateAnimBg="0"/>
      <p:bldP spid="175112" grpId="0" animBg="1" autoUpdateAnimBg="0"/>
      <p:bldP spid="175113" grpId="0" animBg="1" autoUpdateAnimBg="0"/>
      <p:bldP spid="175114" grpId="0" animBg="1" autoUpdateAnimBg="0"/>
      <p:bldP spid="175115" grpId="0"/>
      <p:bldP spid="175116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D006231-C0FF-45F8-8C8B-D0A0DA108C32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37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333375"/>
            <a:ext cx="3167062" cy="658813"/>
          </a:xfrm>
        </p:spPr>
        <p:txBody>
          <a:bodyPr/>
          <a:lstStyle/>
          <a:p>
            <a:pPr eaLnBrk="1" hangingPunct="1"/>
            <a:r>
              <a:rPr lang="zh-CN" altLang="en-US" smtClean="0"/>
              <a:t>第一次求部分积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6851650" y="47625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00000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7956550" y="476250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1101</a:t>
            </a:r>
          </a:p>
        </p:txBody>
      </p:sp>
      <p:grpSp>
        <p:nvGrpSpPr>
          <p:cNvPr id="39942" name="Group 12"/>
          <p:cNvGrpSpPr>
            <a:grpSpLocks/>
          </p:cNvGrpSpPr>
          <p:nvPr/>
        </p:nvGrpSpPr>
        <p:grpSpPr bwMode="auto">
          <a:xfrm>
            <a:off x="466725" y="981075"/>
            <a:ext cx="6192838" cy="5226050"/>
            <a:chOff x="295" y="618"/>
            <a:chExt cx="3901" cy="3292"/>
          </a:xfrm>
        </p:grpSpPr>
        <p:graphicFrame>
          <p:nvGraphicFramePr>
            <p:cNvPr id="39947" name="Object 3"/>
            <p:cNvGraphicFramePr>
              <a:graphicFrameLocks noChangeAspect="1"/>
            </p:cNvGraphicFramePr>
            <p:nvPr/>
          </p:nvGraphicFramePr>
          <p:xfrm>
            <a:off x="295" y="618"/>
            <a:ext cx="3901" cy="3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70" name="Visio" r:id="rId3" imgW="3648159" imgH="3076643" progId="Visio.Drawing.11">
                    <p:embed/>
                  </p:oleObj>
                </mc:Choice>
                <mc:Fallback>
                  <p:oleObj name="Visio" r:id="rId3" imgW="3648159" imgH="3076643" progId="Visio.Drawing.11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618"/>
                          <a:ext cx="3901" cy="3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8" name="Text Box 6"/>
            <p:cNvSpPr txBox="1">
              <a:spLocks noChangeArrowheads="1"/>
            </p:cNvSpPr>
            <p:nvPr/>
          </p:nvSpPr>
          <p:spPr bwMode="auto">
            <a:xfrm>
              <a:off x="1020" y="963"/>
              <a:ext cx="1316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0 0 0 0 0</a:t>
              </a:r>
            </a:p>
          </p:txBody>
        </p:sp>
        <p:sp>
          <p:nvSpPr>
            <p:cNvPr id="39949" name="Text Box 7"/>
            <p:cNvSpPr txBox="1">
              <a:spLocks noChangeArrowheads="1"/>
            </p:cNvSpPr>
            <p:nvPr/>
          </p:nvSpPr>
          <p:spPr bwMode="auto">
            <a:xfrm>
              <a:off x="2835" y="964"/>
              <a:ext cx="1315" cy="33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   </a:t>
              </a:r>
              <a:r>
                <a:rPr kumimoji="1"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楷体_GB2312" pitchFamily="49" charset="-122"/>
                </a:rPr>
                <a:t>1  1   0     1</a:t>
              </a:r>
            </a:p>
          </p:txBody>
        </p:sp>
        <p:sp>
          <p:nvSpPr>
            <p:cNvPr id="39950" name="Text Box 9"/>
            <p:cNvSpPr txBox="1">
              <a:spLocks noChangeArrowheads="1"/>
            </p:cNvSpPr>
            <p:nvPr/>
          </p:nvSpPr>
          <p:spPr bwMode="auto">
            <a:xfrm>
              <a:off x="1519" y="3521"/>
              <a:ext cx="1270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0 1 0 1 1</a:t>
              </a:r>
            </a:p>
          </p:txBody>
        </p:sp>
      </p:grpSp>
      <p:sp>
        <p:nvSpPr>
          <p:cNvPr id="178186" name="Text Box 10"/>
          <p:cNvSpPr txBox="1">
            <a:spLocks noChangeArrowheads="1"/>
          </p:cNvSpPr>
          <p:nvPr/>
        </p:nvSpPr>
        <p:spPr bwMode="auto">
          <a:xfrm>
            <a:off x="1619250" y="1557338"/>
            <a:ext cx="2089150" cy="5302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0 1 0 1 1</a:t>
            </a:r>
          </a:p>
        </p:txBody>
      </p: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6877050" y="1027113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01011</a:t>
            </a:r>
          </a:p>
        </p:txBody>
      </p:sp>
      <p:sp>
        <p:nvSpPr>
          <p:cNvPr id="178190" name="Text Box 14"/>
          <p:cNvSpPr txBox="1">
            <a:spLocks noChangeArrowheads="1"/>
          </p:cNvSpPr>
          <p:nvPr/>
        </p:nvSpPr>
        <p:spPr bwMode="auto">
          <a:xfrm>
            <a:off x="7981950" y="1027113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1101</a:t>
            </a:r>
          </a:p>
        </p:txBody>
      </p:sp>
      <p:sp>
        <p:nvSpPr>
          <p:cNvPr id="39946" name="Text Box 15"/>
          <p:cNvSpPr txBox="1">
            <a:spLocks noChangeArrowheads="1"/>
          </p:cNvSpPr>
          <p:nvPr/>
        </p:nvSpPr>
        <p:spPr bwMode="auto">
          <a:xfrm>
            <a:off x="4211638" y="45085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FFFFCC"/>
                </a:solidFill>
              </a:rPr>
              <a:t>加运算：＋</a:t>
            </a:r>
            <a:r>
              <a:rPr kumimoji="1" lang="en-US" altLang="zh-CN" sz="2400">
                <a:solidFill>
                  <a:srgbClr val="FFFFCC"/>
                </a:solidFill>
              </a:rPr>
              <a:t>|X|</a:t>
            </a:r>
            <a:endParaRPr kumimoji="1" lang="en-US" altLang="zh-CN" sz="2400" baseline="30000">
              <a:solidFill>
                <a:srgbClr val="FFFF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8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8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6" grpId="0" animBg="1" autoUpdateAnimBg="0"/>
      <p:bldP spid="178189" grpId="0" animBg="1" autoUpdateAnimBg="0"/>
      <p:bldP spid="178190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FBCEB03-2999-48DF-A596-AD0219EFA95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38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6851650" y="47625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00000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7964488" y="476250"/>
            <a:ext cx="846137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40965" name="Group 5"/>
          <p:cNvGrpSpPr>
            <a:grpSpLocks/>
          </p:cNvGrpSpPr>
          <p:nvPr/>
        </p:nvGrpSpPr>
        <p:grpSpPr bwMode="auto">
          <a:xfrm>
            <a:off x="468313" y="981075"/>
            <a:ext cx="6192837" cy="5226050"/>
            <a:chOff x="295" y="618"/>
            <a:chExt cx="3901" cy="3292"/>
          </a:xfrm>
        </p:grpSpPr>
        <p:graphicFrame>
          <p:nvGraphicFramePr>
            <p:cNvPr id="40974" name="Object 6"/>
            <p:cNvGraphicFramePr>
              <a:graphicFrameLocks noChangeAspect="1"/>
            </p:cNvGraphicFramePr>
            <p:nvPr/>
          </p:nvGraphicFramePr>
          <p:xfrm>
            <a:off x="295" y="618"/>
            <a:ext cx="3901" cy="3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7" name="Visio" r:id="rId3" imgW="3648159" imgH="3076643" progId="Visio.Drawing.11">
                    <p:embed/>
                  </p:oleObj>
                </mc:Choice>
                <mc:Fallback>
                  <p:oleObj name="Visio" r:id="rId3" imgW="3648159" imgH="3076643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618"/>
                          <a:ext cx="3901" cy="3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75" name="Text Box 7"/>
            <p:cNvSpPr txBox="1">
              <a:spLocks noChangeArrowheads="1"/>
            </p:cNvSpPr>
            <p:nvPr/>
          </p:nvSpPr>
          <p:spPr bwMode="auto">
            <a:xfrm>
              <a:off x="1020" y="963"/>
              <a:ext cx="1316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0 1 0 1 1</a:t>
              </a:r>
            </a:p>
          </p:txBody>
        </p:sp>
        <p:sp>
          <p:nvSpPr>
            <p:cNvPr id="40976" name="Text Box 8"/>
            <p:cNvSpPr txBox="1">
              <a:spLocks noChangeArrowheads="1"/>
            </p:cNvSpPr>
            <p:nvPr/>
          </p:nvSpPr>
          <p:spPr bwMode="auto">
            <a:xfrm>
              <a:off x="2835" y="964"/>
              <a:ext cx="1315" cy="33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   </a:t>
              </a:r>
              <a:r>
                <a:rPr kumimoji="1"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楷体_GB2312" pitchFamily="49" charset="-122"/>
                </a:rPr>
                <a:t>1  1  0     1</a:t>
              </a:r>
            </a:p>
          </p:txBody>
        </p:sp>
        <p:sp>
          <p:nvSpPr>
            <p:cNvPr id="40977" name="Text Box 9"/>
            <p:cNvSpPr txBox="1">
              <a:spLocks noChangeArrowheads="1"/>
            </p:cNvSpPr>
            <p:nvPr/>
          </p:nvSpPr>
          <p:spPr bwMode="auto">
            <a:xfrm>
              <a:off x="1519" y="3521"/>
              <a:ext cx="1270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0 1 0 1 1</a:t>
              </a:r>
            </a:p>
          </p:txBody>
        </p:sp>
      </p:grpSp>
      <p:sp>
        <p:nvSpPr>
          <p:cNvPr id="179210" name="Text Box 10"/>
          <p:cNvSpPr txBox="1">
            <a:spLocks noChangeArrowheads="1"/>
          </p:cNvSpPr>
          <p:nvPr/>
        </p:nvSpPr>
        <p:spPr bwMode="auto">
          <a:xfrm>
            <a:off x="1619250" y="1557338"/>
            <a:ext cx="2089150" cy="5302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0 0 1 0 1</a:t>
            </a:r>
          </a:p>
        </p:txBody>
      </p:sp>
      <p:sp>
        <p:nvSpPr>
          <p:cNvPr id="179211" name="Text Box 11"/>
          <p:cNvSpPr txBox="1">
            <a:spLocks noChangeArrowheads="1"/>
          </p:cNvSpPr>
          <p:nvPr/>
        </p:nvSpPr>
        <p:spPr bwMode="auto">
          <a:xfrm>
            <a:off x="4500563" y="1557338"/>
            <a:ext cx="2087562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   1  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1 1    0</a:t>
            </a:r>
          </a:p>
        </p:txBody>
      </p:sp>
      <p:sp>
        <p:nvSpPr>
          <p:cNvPr id="40968" name="Text Box 12"/>
          <p:cNvSpPr txBox="1">
            <a:spLocks noChangeArrowheads="1"/>
          </p:cNvSpPr>
          <p:nvPr/>
        </p:nvSpPr>
        <p:spPr bwMode="auto">
          <a:xfrm>
            <a:off x="6877050" y="1027113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01011</a:t>
            </a:r>
          </a:p>
        </p:txBody>
      </p:sp>
      <p:sp>
        <p:nvSpPr>
          <p:cNvPr id="40969" name="Text Box 13"/>
          <p:cNvSpPr txBox="1">
            <a:spLocks noChangeArrowheads="1"/>
          </p:cNvSpPr>
          <p:nvPr/>
        </p:nvSpPr>
        <p:spPr bwMode="auto">
          <a:xfrm>
            <a:off x="7981950" y="1027113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1101</a:t>
            </a:r>
          </a:p>
        </p:txBody>
      </p:sp>
      <p:sp>
        <p:nvSpPr>
          <p:cNvPr id="179214" name="Text Box 14"/>
          <p:cNvSpPr txBox="1">
            <a:spLocks noChangeArrowheads="1"/>
          </p:cNvSpPr>
          <p:nvPr/>
        </p:nvSpPr>
        <p:spPr bwMode="auto">
          <a:xfrm>
            <a:off x="4283075" y="47625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FFFFCC"/>
                </a:solidFill>
              </a:rPr>
              <a:t>右移</a:t>
            </a:r>
            <a:r>
              <a:rPr kumimoji="1" lang="en-US" altLang="zh-CN" sz="2400">
                <a:solidFill>
                  <a:srgbClr val="FFFFCC"/>
                </a:solidFill>
              </a:rPr>
              <a:t>1</a:t>
            </a:r>
            <a:r>
              <a:rPr kumimoji="1" lang="zh-CN" altLang="en-US" sz="2400">
                <a:solidFill>
                  <a:srgbClr val="FFFFCC"/>
                </a:solidFill>
              </a:rPr>
              <a:t>位</a:t>
            </a:r>
            <a:endParaRPr kumimoji="1" lang="zh-CN" altLang="en-US" sz="2400" baseline="30000">
              <a:solidFill>
                <a:srgbClr val="FFFFCC"/>
              </a:solidFill>
            </a:endParaRPr>
          </a:p>
        </p:txBody>
      </p:sp>
      <p:sp>
        <p:nvSpPr>
          <p:cNvPr id="179215" name="Text Box 15"/>
          <p:cNvSpPr txBox="1">
            <a:spLocks noChangeArrowheads="1"/>
          </p:cNvSpPr>
          <p:nvPr/>
        </p:nvSpPr>
        <p:spPr bwMode="auto">
          <a:xfrm>
            <a:off x="6877050" y="1531938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179216" name="Text Box 16"/>
          <p:cNvSpPr txBox="1">
            <a:spLocks noChangeArrowheads="1"/>
          </p:cNvSpPr>
          <p:nvPr/>
        </p:nvSpPr>
        <p:spPr bwMode="auto">
          <a:xfrm>
            <a:off x="7981950" y="1531938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40973" name="Rectangle 1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第一次求部分积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92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9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9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0" grpId="0" animBg="1" autoUpdateAnimBg="0"/>
      <p:bldP spid="179211" grpId="0" animBg="1" autoUpdateAnimBg="0"/>
      <p:bldP spid="179214" grpId="0"/>
      <p:bldP spid="179215" grpId="0" animBg="1" autoUpdateAnimBg="0"/>
      <p:bldP spid="179216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C0716F-137B-4BA7-A419-7FC40F8A3546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39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851650" y="47625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00000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7964488" y="476250"/>
            <a:ext cx="846137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41989" name="Group 5"/>
          <p:cNvGrpSpPr>
            <a:grpSpLocks/>
          </p:cNvGrpSpPr>
          <p:nvPr/>
        </p:nvGrpSpPr>
        <p:grpSpPr bwMode="auto">
          <a:xfrm>
            <a:off x="468313" y="981075"/>
            <a:ext cx="6192837" cy="5226050"/>
            <a:chOff x="295" y="618"/>
            <a:chExt cx="3901" cy="3292"/>
          </a:xfrm>
        </p:grpSpPr>
        <p:graphicFrame>
          <p:nvGraphicFramePr>
            <p:cNvPr id="42000" name="Object 6"/>
            <p:cNvGraphicFramePr>
              <a:graphicFrameLocks noChangeAspect="1"/>
            </p:cNvGraphicFramePr>
            <p:nvPr/>
          </p:nvGraphicFramePr>
          <p:xfrm>
            <a:off x="295" y="618"/>
            <a:ext cx="3901" cy="3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3" name="Visio" r:id="rId3" imgW="3648159" imgH="3076643" progId="Visio.Drawing.11">
                    <p:embed/>
                  </p:oleObj>
                </mc:Choice>
                <mc:Fallback>
                  <p:oleObj name="Visio" r:id="rId3" imgW="3648159" imgH="3076643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618"/>
                          <a:ext cx="3901" cy="3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01" name="Text Box 7"/>
            <p:cNvSpPr txBox="1">
              <a:spLocks noChangeArrowheads="1"/>
            </p:cNvSpPr>
            <p:nvPr/>
          </p:nvSpPr>
          <p:spPr bwMode="auto">
            <a:xfrm>
              <a:off x="1020" y="963"/>
              <a:ext cx="1316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0 0 1 0 1</a:t>
              </a:r>
            </a:p>
          </p:txBody>
        </p:sp>
        <p:sp>
          <p:nvSpPr>
            <p:cNvPr id="42002" name="Text Box 8"/>
            <p:cNvSpPr txBox="1">
              <a:spLocks noChangeArrowheads="1"/>
            </p:cNvSpPr>
            <p:nvPr/>
          </p:nvSpPr>
          <p:spPr bwMode="auto">
            <a:xfrm>
              <a:off x="2835" y="964"/>
              <a:ext cx="1315" cy="33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 </a:t>
              </a:r>
              <a:r>
                <a:rPr kumimoji="1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1  </a:t>
              </a:r>
              <a:r>
                <a:rPr kumimoji="1"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1 1    0</a:t>
              </a:r>
            </a:p>
          </p:txBody>
        </p:sp>
        <p:sp>
          <p:nvSpPr>
            <p:cNvPr id="42003" name="Text Box 9"/>
            <p:cNvSpPr txBox="1">
              <a:spLocks noChangeArrowheads="1"/>
            </p:cNvSpPr>
            <p:nvPr/>
          </p:nvSpPr>
          <p:spPr bwMode="auto">
            <a:xfrm>
              <a:off x="1519" y="3521"/>
              <a:ext cx="1270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0 1 0 1 1</a:t>
              </a:r>
            </a:p>
          </p:txBody>
        </p:sp>
      </p:grpSp>
      <p:sp>
        <p:nvSpPr>
          <p:cNvPr id="181258" name="Text Box 10"/>
          <p:cNvSpPr txBox="1">
            <a:spLocks noChangeArrowheads="1"/>
          </p:cNvSpPr>
          <p:nvPr/>
        </p:nvSpPr>
        <p:spPr bwMode="auto">
          <a:xfrm>
            <a:off x="1619250" y="1557338"/>
            <a:ext cx="2089150" cy="5302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0 0 1 0 1</a:t>
            </a:r>
          </a:p>
        </p:txBody>
      </p:sp>
      <p:sp>
        <p:nvSpPr>
          <p:cNvPr id="181259" name="Text Box 11"/>
          <p:cNvSpPr txBox="1">
            <a:spLocks noChangeArrowheads="1"/>
          </p:cNvSpPr>
          <p:nvPr/>
        </p:nvSpPr>
        <p:spPr bwMode="auto">
          <a:xfrm>
            <a:off x="4500563" y="1557338"/>
            <a:ext cx="2087562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   1  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1 1    0</a:t>
            </a: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877050" y="1027113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01011</a:t>
            </a:r>
          </a:p>
        </p:txBody>
      </p:sp>
      <p:sp>
        <p:nvSpPr>
          <p:cNvPr id="41993" name="Text Box 13"/>
          <p:cNvSpPr txBox="1">
            <a:spLocks noChangeArrowheads="1"/>
          </p:cNvSpPr>
          <p:nvPr/>
        </p:nvSpPr>
        <p:spPr bwMode="auto">
          <a:xfrm>
            <a:off x="7981950" y="1027113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1101</a:t>
            </a:r>
          </a:p>
        </p:txBody>
      </p:sp>
      <p:sp>
        <p:nvSpPr>
          <p:cNvPr id="181262" name="Text Box 14"/>
          <p:cNvSpPr txBox="1">
            <a:spLocks noChangeArrowheads="1"/>
          </p:cNvSpPr>
          <p:nvPr/>
        </p:nvSpPr>
        <p:spPr bwMode="auto">
          <a:xfrm>
            <a:off x="4211638" y="47625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FFFFCC"/>
                </a:solidFill>
              </a:rPr>
              <a:t>加运算：＋</a:t>
            </a:r>
            <a:r>
              <a:rPr kumimoji="1" lang="en-US" altLang="zh-CN" sz="2400">
                <a:solidFill>
                  <a:srgbClr val="FFFFCC"/>
                </a:solidFill>
              </a:rPr>
              <a:t>0</a:t>
            </a:r>
            <a:endParaRPr kumimoji="1" lang="en-US" altLang="zh-CN" sz="2400" baseline="30000">
              <a:solidFill>
                <a:srgbClr val="FFFFCC"/>
              </a:solidFill>
            </a:endParaRPr>
          </a:p>
        </p:txBody>
      </p:sp>
      <p:sp>
        <p:nvSpPr>
          <p:cNvPr id="41995" name="Text Box 15"/>
          <p:cNvSpPr txBox="1">
            <a:spLocks noChangeArrowheads="1"/>
          </p:cNvSpPr>
          <p:nvPr/>
        </p:nvSpPr>
        <p:spPr bwMode="auto">
          <a:xfrm>
            <a:off x="6877050" y="1531938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41996" name="Text Box 16"/>
          <p:cNvSpPr txBox="1">
            <a:spLocks noChangeArrowheads="1"/>
          </p:cNvSpPr>
          <p:nvPr/>
        </p:nvSpPr>
        <p:spPr bwMode="auto">
          <a:xfrm>
            <a:off x="7981950" y="1531938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181265" name="Text Box 17"/>
          <p:cNvSpPr txBox="1">
            <a:spLocks noChangeArrowheads="1"/>
          </p:cNvSpPr>
          <p:nvPr/>
        </p:nvSpPr>
        <p:spPr bwMode="auto">
          <a:xfrm>
            <a:off x="6877050" y="210820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181266" name="Text Box 18"/>
          <p:cNvSpPr txBox="1">
            <a:spLocks noChangeArrowheads="1"/>
          </p:cNvSpPr>
          <p:nvPr/>
        </p:nvSpPr>
        <p:spPr bwMode="auto">
          <a:xfrm>
            <a:off x="7981950" y="2108200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41999" name="Rectangle 2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第二次求部分积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12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8" grpId="0" animBg="1" autoUpdateAnimBg="0"/>
      <p:bldP spid="181259" grpId="0" animBg="1" autoUpdateAnimBg="0"/>
      <p:bldP spid="181262" grpId="0"/>
      <p:bldP spid="181265" grpId="0" animBg="1" autoUpdateAnimBg="0"/>
      <p:bldP spid="18126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208640-0B7A-4F72-AD76-4C844DDB542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一、补码加减运算与运算器</a:t>
            </a:r>
          </a:p>
        </p:txBody>
      </p:sp>
      <p:pic>
        <p:nvPicPr>
          <p:cNvPr id="90116" name="Picture 4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AutoShape 6"/>
          <p:cNvSpPr>
            <a:spLocks noChangeArrowheads="1"/>
          </p:cNvSpPr>
          <p:nvPr/>
        </p:nvSpPr>
        <p:spPr bwMode="gray">
          <a:xfrm>
            <a:off x="2000250" y="13509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6150" name="Text Box 7"/>
          <p:cNvSpPr txBox="1">
            <a:spLocks noChangeArrowheads="1"/>
          </p:cNvSpPr>
          <p:nvPr/>
        </p:nvSpPr>
        <p:spPr bwMode="gray">
          <a:xfrm>
            <a:off x="2228850" y="1406525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4" action="ppaction://hlinksldjump"/>
              </a:rPr>
              <a:t>补码加减运算方法</a:t>
            </a:r>
            <a:endParaRPr lang="zh-CN" altLang="en-US" sz="2400"/>
          </a:p>
        </p:txBody>
      </p:sp>
      <p:sp>
        <p:nvSpPr>
          <p:cNvPr id="90121" name="AutoShape 9"/>
          <p:cNvSpPr>
            <a:spLocks noChangeArrowheads="1"/>
          </p:cNvSpPr>
          <p:nvPr/>
        </p:nvSpPr>
        <p:spPr bwMode="gray">
          <a:xfrm>
            <a:off x="2000250" y="21891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6152" name="AutoShape 10"/>
          <p:cNvSpPr>
            <a:spLocks noChangeArrowheads="1"/>
          </p:cNvSpPr>
          <p:nvPr/>
        </p:nvSpPr>
        <p:spPr bwMode="gray">
          <a:xfrm>
            <a:off x="1619250" y="2070100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3" name="Text Box 11"/>
          <p:cNvSpPr txBox="1">
            <a:spLocks noChangeArrowheads="1"/>
          </p:cNvSpPr>
          <p:nvPr/>
        </p:nvSpPr>
        <p:spPr bwMode="gray">
          <a:xfrm>
            <a:off x="2228850" y="2244725"/>
            <a:ext cx="392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5" action="ppaction://hlinksldjump"/>
              </a:rPr>
              <a:t>补码加减运算的溢出判断</a:t>
            </a:r>
            <a:endParaRPr lang="zh-CN" altLang="en-US" sz="2400"/>
          </a:p>
        </p:txBody>
      </p:sp>
      <p:sp>
        <p:nvSpPr>
          <p:cNvPr id="6154" name="Text Box 12"/>
          <p:cNvSpPr txBox="1">
            <a:spLocks noChangeArrowheads="1"/>
          </p:cNvSpPr>
          <p:nvPr/>
        </p:nvSpPr>
        <p:spPr bwMode="gray">
          <a:xfrm>
            <a:off x="1782763" y="2149475"/>
            <a:ext cx="338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0125" name="AutoShape 13"/>
          <p:cNvSpPr>
            <a:spLocks noChangeArrowheads="1"/>
          </p:cNvSpPr>
          <p:nvPr/>
        </p:nvSpPr>
        <p:spPr bwMode="gray">
          <a:xfrm>
            <a:off x="2000250" y="30273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6156" name="AutoShape 14"/>
          <p:cNvSpPr>
            <a:spLocks noChangeArrowheads="1"/>
          </p:cNvSpPr>
          <p:nvPr/>
        </p:nvSpPr>
        <p:spPr bwMode="gray">
          <a:xfrm>
            <a:off x="1619250" y="29083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7" name="Text Box 15"/>
          <p:cNvSpPr txBox="1">
            <a:spLocks noChangeArrowheads="1"/>
          </p:cNvSpPr>
          <p:nvPr/>
        </p:nvSpPr>
        <p:spPr bwMode="gray">
          <a:xfrm>
            <a:off x="2228850" y="3082925"/>
            <a:ext cx="3856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6" action="ppaction://hlinksldjump"/>
              </a:rPr>
              <a:t>补码加减运算器的实现</a:t>
            </a:r>
            <a:endParaRPr lang="zh-CN" altLang="en-US" sz="2400"/>
          </a:p>
        </p:txBody>
      </p:sp>
      <p:sp>
        <p:nvSpPr>
          <p:cNvPr id="6158" name="Text Box 16"/>
          <p:cNvSpPr txBox="1">
            <a:spLocks noChangeArrowheads="1"/>
          </p:cNvSpPr>
          <p:nvPr/>
        </p:nvSpPr>
        <p:spPr bwMode="gray">
          <a:xfrm>
            <a:off x="1782763" y="2987675"/>
            <a:ext cx="338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159" name="AutoShape 17"/>
          <p:cNvSpPr>
            <a:spLocks noChangeArrowheads="1"/>
          </p:cNvSpPr>
          <p:nvPr/>
        </p:nvSpPr>
        <p:spPr bwMode="gray">
          <a:xfrm>
            <a:off x="1619250" y="1231900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60" name="Text Box 18"/>
          <p:cNvSpPr txBox="1">
            <a:spLocks noChangeArrowheads="1"/>
          </p:cNvSpPr>
          <p:nvPr/>
        </p:nvSpPr>
        <p:spPr bwMode="gray">
          <a:xfrm>
            <a:off x="1782763" y="1311275"/>
            <a:ext cx="338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CE0B112-E054-4A87-AD4F-E5E026F08BF4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40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6851650" y="47625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00000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7964488" y="476250"/>
            <a:ext cx="846137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43013" name="Group 5"/>
          <p:cNvGrpSpPr>
            <a:grpSpLocks/>
          </p:cNvGrpSpPr>
          <p:nvPr/>
        </p:nvGrpSpPr>
        <p:grpSpPr bwMode="auto">
          <a:xfrm>
            <a:off x="468313" y="981075"/>
            <a:ext cx="6192837" cy="5226050"/>
            <a:chOff x="295" y="618"/>
            <a:chExt cx="3901" cy="3292"/>
          </a:xfrm>
        </p:grpSpPr>
        <p:graphicFrame>
          <p:nvGraphicFramePr>
            <p:cNvPr id="43026" name="Object 6"/>
            <p:cNvGraphicFramePr>
              <a:graphicFrameLocks noChangeAspect="1"/>
            </p:cNvGraphicFramePr>
            <p:nvPr/>
          </p:nvGraphicFramePr>
          <p:xfrm>
            <a:off x="295" y="618"/>
            <a:ext cx="3901" cy="3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49" name="Visio" r:id="rId3" imgW="3648159" imgH="3076643" progId="Visio.Drawing.11">
                    <p:embed/>
                  </p:oleObj>
                </mc:Choice>
                <mc:Fallback>
                  <p:oleObj name="Visio" r:id="rId3" imgW="3648159" imgH="3076643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618"/>
                          <a:ext cx="3901" cy="3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27" name="Text Box 7"/>
            <p:cNvSpPr txBox="1">
              <a:spLocks noChangeArrowheads="1"/>
            </p:cNvSpPr>
            <p:nvPr/>
          </p:nvSpPr>
          <p:spPr bwMode="auto">
            <a:xfrm>
              <a:off x="1020" y="963"/>
              <a:ext cx="1316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0 0 1 0 1</a:t>
              </a:r>
            </a:p>
          </p:txBody>
        </p:sp>
        <p:sp>
          <p:nvSpPr>
            <p:cNvPr id="43028" name="Text Box 8"/>
            <p:cNvSpPr txBox="1">
              <a:spLocks noChangeArrowheads="1"/>
            </p:cNvSpPr>
            <p:nvPr/>
          </p:nvSpPr>
          <p:spPr bwMode="auto">
            <a:xfrm>
              <a:off x="2835" y="964"/>
              <a:ext cx="1315" cy="33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 </a:t>
              </a:r>
              <a:r>
                <a:rPr kumimoji="1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1  </a:t>
              </a:r>
              <a:r>
                <a:rPr kumimoji="1"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1 1    0</a:t>
              </a:r>
            </a:p>
          </p:txBody>
        </p:sp>
        <p:sp>
          <p:nvSpPr>
            <p:cNvPr id="43029" name="Text Box 9"/>
            <p:cNvSpPr txBox="1">
              <a:spLocks noChangeArrowheads="1"/>
            </p:cNvSpPr>
            <p:nvPr/>
          </p:nvSpPr>
          <p:spPr bwMode="auto">
            <a:xfrm>
              <a:off x="1519" y="3521"/>
              <a:ext cx="1270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0 1 0 1 1</a:t>
              </a:r>
            </a:p>
          </p:txBody>
        </p:sp>
      </p:grpSp>
      <p:sp>
        <p:nvSpPr>
          <p:cNvPr id="183306" name="Text Box 10"/>
          <p:cNvSpPr txBox="1">
            <a:spLocks noChangeArrowheads="1"/>
          </p:cNvSpPr>
          <p:nvPr/>
        </p:nvSpPr>
        <p:spPr bwMode="auto">
          <a:xfrm>
            <a:off x="1619250" y="1557338"/>
            <a:ext cx="2089150" cy="5302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0 0 0 1 0</a:t>
            </a:r>
          </a:p>
        </p:txBody>
      </p:sp>
      <p:sp>
        <p:nvSpPr>
          <p:cNvPr id="183307" name="Text Box 11"/>
          <p:cNvSpPr txBox="1">
            <a:spLocks noChangeArrowheads="1"/>
          </p:cNvSpPr>
          <p:nvPr/>
        </p:nvSpPr>
        <p:spPr bwMode="auto">
          <a:xfrm>
            <a:off x="4500563" y="1557338"/>
            <a:ext cx="2087562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   1  1  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1    1</a:t>
            </a:r>
          </a:p>
        </p:txBody>
      </p:sp>
      <p:sp>
        <p:nvSpPr>
          <p:cNvPr id="43016" name="Text Box 12"/>
          <p:cNvSpPr txBox="1">
            <a:spLocks noChangeArrowheads="1"/>
          </p:cNvSpPr>
          <p:nvPr/>
        </p:nvSpPr>
        <p:spPr bwMode="auto">
          <a:xfrm>
            <a:off x="6877050" y="1027113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01011</a:t>
            </a:r>
          </a:p>
        </p:txBody>
      </p:sp>
      <p:sp>
        <p:nvSpPr>
          <p:cNvPr id="43017" name="Text Box 13"/>
          <p:cNvSpPr txBox="1">
            <a:spLocks noChangeArrowheads="1"/>
          </p:cNvSpPr>
          <p:nvPr/>
        </p:nvSpPr>
        <p:spPr bwMode="auto">
          <a:xfrm>
            <a:off x="7981950" y="1027113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1101</a:t>
            </a:r>
          </a:p>
        </p:txBody>
      </p:sp>
      <p:sp>
        <p:nvSpPr>
          <p:cNvPr id="183310" name="Text Box 14"/>
          <p:cNvSpPr txBox="1">
            <a:spLocks noChangeArrowheads="1"/>
          </p:cNvSpPr>
          <p:nvPr/>
        </p:nvSpPr>
        <p:spPr bwMode="auto">
          <a:xfrm>
            <a:off x="4572000" y="45085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FFFFCC"/>
                </a:solidFill>
              </a:rPr>
              <a:t>右移</a:t>
            </a:r>
            <a:r>
              <a:rPr kumimoji="1" lang="en-US" altLang="zh-CN" sz="2400">
                <a:solidFill>
                  <a:srgbClr val="FFFFCC"/>
                </a:solidFill>
              </a:rPr>
              <a:t>1</a:t>
            </a:r>
            <a:r>
              <a:rPr kumimoji="1" lang="zh-CN" altLang="en-US" sz="2400">
                <a:solidFill>
                  <a:srgbClr val="FFFFCC"/>
                </a:solidFill>
              </a:rPr>
              <a:t>位</a:t>
            </a:r>
            <a:endParaRPr kumimoji="1" lang="zh-CN" altLang="en-US" sz="2400" baseline="30000">
              <a:solidFill>
                <a:srgbClr val="FFFFCC"/>
              </a:solidFill>
            </a:endParaRPr>
          </a:p>
        </p:txBody>
      </p:sp>
      <p:sp>
        <p:nvSpPr>
          <p:cNvPr id="43019" name="Text Box 15"/>
          <p:cNvSpPr txBox="1">
            <a:spLocks noChangeArrowheads="1"/>
          </p:cNvSpPr>
          <p:nvPr/>
        </p:nvSpPr>
        <p:spPr bwMode="auto">
          <a:xfrm>
            <a:off x="6877050" y="1531938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43020" name="Text Box 16"/>
          <p:cNvSpPr txBox="1">
            <a:spLocks noChangeArrowheads="1"/>
          </p:cNvSpPr>
          <p:nvPr/>
        </p:nvSpPr>
        <p:spPr bwMode="auto">
          <a:xfrm>
            <a:off x="7981950" y="1531938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43021" name="Text Box 17"/>
          <p:cNvSpPr txBox="1">
            <a:spLocks noChangeArrowheads="1"/>
          </p:cNvSpPr>
          <p:nvPr/>
        </p:nvSpPr>
        <p:spPr bwMode="auto">
          <a:xfrm>
            <a:off x="6877050" y="210820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43022" name="Text Box 18"/>
          <p:cNvSpPr txBox="1">
            <a:spLocks noChangeArrowheads="1"/>
          </p:cNvSpPr>
          <p:nvPr/>
        </p:nvSpPr>
        <p:spPr bwMode="auto">
          <a:xfrm>
            <a:off x="7981950" y="2108200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183315" name="Text Box 19"/>
          <p:cNvSpPr txBox="1">
            <a:spLocks noChangeArrowheads="1"/>
          </p:cNvSpPr>
          <p:nvPr/>
        </p:nvSpPr>
        <p:spPr bwMode="auto">
          <a:xfrm>
            <a:off x="6877050" y="2708275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00010</a:t>
            </a:r>
          </a:p>
        </p:txBody>
      </p:sp>
      <p:sp>
        <p:nvSpPr>
          <p:cNvPr id="183316" name="Text Box 20"/>
          <p:cNvSpPr txBox="1">
            <a:spLocks noChangeArrowheads="1"/>
          </p:cNvSpPr>
          <p:nvPr/>
        </p:nvSpPr>
        <p:spPr bwMode="auto">
          <a:xfrm>
            <a:off x="7981950" y="2708275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3025" name="Rectangle 2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第二次求部分积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33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6" grpId="0" animBg="1" autoUpdateAnimBg="0"/>
      <p:bldP spid="183307" grpId="0" animBg="1" autoUpdateAnimBg="0"/>
      <p:bldP spid="183310" grpId="0"/>
      <p:bldP spid="183315" grpId="0" animBg="1" autoUpdateAnimBg="0"/>
      <p:bldP spid="183316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1D04585-BF20-4C0B-878F-7D4A3F119FB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41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6851650" y="47625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00000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7964488" y="476250"/>
            <a:ext cx="846137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44037" name="Group 5"/>
          <p:cNvGrpSpPr>
            <a:grpSpLocks/>
          </p:cNvGrpSpPr>
          <p:nvPr/>
        </p:nvGrpSpPr>
        <p:grpSpPr bwMode="auto">
          <a:xfrm>
            <a:off x="468313" y="981075"/>
            <a:ext cx="6192837" cy="5226050"/>
            <a:chOff x="295" y="618"/>
            <a:chExt cx="3901" cy="3292"/>
          </a:xfrm>
        </p:grpSpPr>
        <p:graphicFrame>
          <p:nvGraphicFramePr>
            <p:cNvPr id="44051" name="Object 6"/>
            <p:cNvGraphicFramePr>
              <a:graphicFrameLocks noChangeAspect="1"/>
            </p:cNvGraphicFramePr>
            <p:nvPr/>
          </p:nvGraphicFramePr>
          <p:xfrm>
            <a:off x="295" y="618"/>
            <a:ext cx="3901" cy="3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74" name="Visio" r:id="rId3" imgW="3648159" imgH="3076643" progId="Visio.Drawing.11">
                    <p:embed/>
                  </p:oleObj>
                </mc:Choice>
                <mc:Fallback>
                  <p:oleObj name="Visio" r:id="rId3" imgW="3648159" imgH="3076643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618"/>
                          <a:ext cx="3901" cy="3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52" name="Text Box 7"/>
            <p:cNvSpPr txBox="1">
              <a:spLocks noChangeArrowheads="1"/>
            </p:cNvSpPr>
            <p:nvPr/>
          </p:nvSpPr>
          <p:spPr bwMode="auto">
            <a:xfrm>
              <a:off x="1020" y="963"/>
              <a:ext cx="1316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0 0 0 1 0</a:t>
              </a:r>
            </a:p>
          </p:txBody>
        </p:sp>
        <p:sp>
          <p:nvSpPr>
            <p:cNvPr id="44053" name="Text Box 8"/>
            <p:cNvSpPr txBox="1">
              <a:spLocks noChangeArrowheads="1"/>
            </p:cNvSpPr>
            <p:nvPr/>
          </p:nvSpPr>
          <p:spPr bwMode="auto">
            <a:xfrm>
              <a:off x="2835" y="964"/>
              <a:ext cx="1315" cy="33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 </a:t>
              </a:r>
              <a:r>
                <a:rPr kumimoji="1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1  1  </a:t>
              </a:r>
              <a:r>
                <a:rPr kumimoji="1"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1    1</a:t>
              </a:r>
            </a:p>
          </p:txBody>
        </p:sp>
        <p:sp>
          <p:nvSpPr>
            <p:cNvPr id="44054" name="Text Box 9"/>
            <p:cNvSpPr txBox="1">
              <a:spLocks noChangeArrowheads="1"/>
            </p:cNvSpPr>
            <p:nvPr/>
          </p:nvSpPr>
          <p:spPr bwMode="auto">
            <a:xfrm>
              <a:off x="1519" y="3521"/>
              <a:ext cx="1270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0 1 0 1 1</a:t>
              </a:r>
            </a:p>
          </p:txBody>
        </p:sp>
      </p:grpSp>
      <p:sp>
        <p:nvSpPr>
          <p:cNvPr id="184330" name="Text Box 10"/>
          <p:cNvSpPr txBox="1">
            <a:spLocks noChangeArrowheads="1"/>
          </p:cNvSpPr>
          <p:nvPr/>
        </p:nvSpPr>
        <p:spPr bwMode="auto">
          <a:xfrm>
            <a:off x="1619250" y="1557338"/>
            <a:ext cx="2089150" cy="5302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0 1 1 0 1</a:t>
            </a:r>
          </a:p>
        </p:txBody>
      </p:sp>
      <p:sp>
        <p:nvSpPr>
          <p:cNvPr id="44039" name="Text Box 12"/>
          <p:cNvSpPr txBox="1">
            <a:spLocks noChangeArrowheads="1"/>
          </p:cNvSpPr>
          <p:nvPr/>
        </p:nvSpPr>
        <p:spPr bwMode="auto">
          <a:xfrm>
            <a:off x="6877050" y="1027113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01011</a:t>
            </a:r>
          </a:p>
        </p:txBody>
      </p:sp>
      <p:sp>
        <p:nvSpPr>
          <p:cNvPr id="44040" name="Text Box 13"/>
          <p:cNvSpPr txBox="1">
            <a:spLocks noChangeArrowheads="1"/>
          </p:cNvSpPr>
          <p:nvPr/>
        </p:nvSpPr>
        <p:spPr bwMode="auto">
          <a:xfrm>
            <a:off x="7981950" y="1027113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1101</a:t>
            </a:r>
          </a:p>
        </p:txBody>
      </p:sp>
      <p:sp>
        <p:nvSpPr>
          <p:cNvPr id="184334" name="Text Box 14"/>
          <p:cNvSpPr txBox="1">
            <a:spLocks noChangeArrowheads="1"/>
          </p:cNvSpPr>
          <p:nvPr/>
        </p:nvSpPr>
        <p:spPr bwMode="auto">
          <a:xfrm>
            <a:off x="4427538" y="45085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FFFFCC"/>
                </a:solidFill>
              </a:rPr>
              <a:t>加运算：＋</a:t>
            </a:r>
            <a:r>
              <a:rPr kumimoji="1" lang="en-US" altLang="zh-CN" sz="2400">
                <a:solidFill>
                  <a:srgbClr val="FFFFCC"/>
                </a:solidFill>
              </a:rPr>
              <a:t>|X|</a:t>
            </a:r>
          </a:p>
        </p:txBody>
      </p:sp>
      <p:sp>
        <p:nvSpPr>
          <p:cNvPr id="44042" name="Text Box 15"/>
          <p:cNvSpPr txBox="1">
            <a:spLocks noChangeArrowheads="1"/>
          </p:cNvSpPr>
          <p:nvPr/>
        </p:nvSpPr>
        <p:spPr bwMode="auto">
          <a:xfrm>
            <a:off x="6877050" y="1531938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44043" name="Text Box 16"/>
          <p:cNvSpPr txBox="1">
            <a:spLocks noChangeArrowheads="1"/>
          </p:cNvSpPr>
          <p:nvPr/>
        </p:nvSpPr>
        <p:spPr bwMode="auto">
          <a:xfrm>
            <a:off x="7981950" y="1531938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44044" name="Text Box 17"/>
          <p:cNvSpPr txBox="1">
            <a:spLocks noChangeArrowheads="1"/>
          </p:cNvSpPr>
          <p:nvPr/>
        </p:nvSpPr>
        <p:spPr bwMode="auto">
          <a:xfrm>
            <a:off x="6877050" y="210820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44045" name="Text Box 18"/>
          <p:cNvSpPr txBox="1">
            <a:spLocks noChangeArrowheads="1"/>
          </p:cNvSpPr>
          <p:nvPr/>
        </p:nvSpPr>
        <p:spPr bwMode="auto">
          <a:xfrm>
            <a:off x="7981950" y="2108200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44046" name="Text Box 19"/>
          <p:cNvSpPr txBox="1">
            <a:spLocks noChangeArrowheads="1"/>
          </p:cNvSpPr>
          <p:nvPr/>
        </p:nvSpPr>
        <p:spPr bwMode="auto">
          <a:xfrm>
            <a:off x="6877050" y="2708275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00010</a:t>
            </a:r>
          </a:p>
        </p:txBody>
      </p:sp>
      <p:sp>
        <p:nvSpPr>
          <p:cNvPr id="44047" name="Text Box 20"/>
          <p:cNvSpPr txBox="1">
            <a:spLocks noChangeArrowheads="1"/>
          </p:cNvSpPr>
          <p:nvPr/>
        </p:nvSpPr>
        <p:spPr bwMode="auto">
          <a:xfrm>
            <a:off x="7981950" y="2708275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184341" name="Text Box 21"/>
          <p:cNvSpPr txBox="1">
            <a:spLocks noChangeArrowheads="1"/>
          </p:cNvSpPr>
          <p:nvPr/>
        </p:nvSpPr>
        <p:spPr bwMode="auto">
          <a:xfrm>
            <a:off x="6878638" y="3259138"/>
            <a:ext cx="1033462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01101</a:t>
            </a:r>
          </a:p>
        </p:txBody>
      </p:sp>
      <p:sp>
        <p:nvSpPr>
          <p:cNvPr id="184342" name="Text Box 22"/>
          <p:cNvSpPr txBox="1">
            <a:spLocks noChangeArrowheads="1"/>
          </p:cNvSpPr>
          <p:nvPr/>
        </p:nvSpPr>
        <p:spPr bwMode="auto">
          <a:xfrm>
            <a:off x="7981950" y="3259138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4050" name="Rectangle 2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第三次求部分积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433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30" grpId="0" animBg="1" autoUpdateAnimBg="0"/>
      <p:bldP spid="184334" grpId="0"/>
      <p:bldP spid="184341" grpId="0" animBg="1" autoUpdateAnimBg="0"/>
      <p:bldP spid="184342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8E9917D-740F-4297-B5AA-342F378ED9E6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42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6851650" y="47625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00000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7964488" y="476250"/>
            <a:ext cx="846137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45061" name="Group 5"/>
          <p:cNvGrpSpPr>
            <a:grpSpLocks/>
          </p:cNvGrpSpPr>
          <p:nvPr/>
        </p:nvGrpSpPr>
        <p:grpSpPr bwMode="auto">
          <a:xfrm>
            <a:off x="468313" y="981075"/>
            <a:ext cx="6192837" cy="5226050"/>
            <a:chOff x="295" y="618"/>
            <a:chExt cx="3901" cy="3292"/>
          </a:xfrm>
        </p:grpSpPr>
        <p:graphicFrame>
          <p:nvGraphicFramePr>
            <p:cNvPr id="45078" name="Object 6"/>
            <p:cNvGraphicFramePr>
              <a:graphicFrameLocks noChangeAspect="1"/>
            </p:cNvGraphicFramePr>
            <p:nvPr/>
          </p:nvGraphicFramePr>
          <p:xfrm>
            <a:off x="295" y="618"/>
            <a:ext cx="3901" cy="3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01" name="Visio" r:id="rId3" imgW="3648159" imgH="3076643" progId="Visio.Drawing.11">
                    <p:embed/>
                  </p:oleObj>
                </mc:Choice>
                <mc:Fallback>
                  <p:oleObj name="Visio" r:id="rId3" imgW="3648159" imgH="3076643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618"/>
                          <a:ext cx="3901" cy="3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79" name="Text Box 7"/>
            <p:cNvSpPr txBox="1">
              <a:spLocks noChangeArrowheads="1"/>
            </p:cNvSpPr>
            <p:nvPr/>
          </p:nvSpPr>
          <p:spPr bwMode="auto">
            <a:xfrm>
              <a:off x="1020" y="963"/>
              <a:ext cx="1316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0 1 1 0 1</a:t>
              </a:r>
            </a:p>
          </p:txBody>
        </p:sp>
        <p:sp>
          <p:nvSpPr>
            <p:cNvPr id="45080" name="Text Box 8"/>
            <p:cNvSpPr txBox="1">
              <a:spLocks noChangeArrowheads="1"/>
            </p:cNvSpPr>
            <p:nvPr/>
          </p:nvSpPr>
          <p:spPr bwMode="auto">
            <a:xfrm>
              <a:off x="2835" y="964"/>
              <a:ext cx="1315" cy="33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 </a:t>
              </a:r>
              <a:r>
                <a:rPr kumimoji="1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1  1  </a:t>
              </a:r>
              <a:r>
                <a:rPr kumimoji="1"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1    1</a:t>
              </a:r>
            </a:p>
          </p:txBody>
        </p:sp>
        <p:sp>
          <p:nvSpPr>
            <p:cNvPr id="45081" name="Text Box 9"/>
            <p:cNvSpPr txBox="1">
              <a:spLocks noChangeArrowheads="1"/>
            </p:cNvSpPr>
            <p:nvPr/>
          </p:nvSpPr>
          <p:spPr bwMode="auto">
            <a:xfrm>
              <a:off x="1519" y="3521"/>
              <a:ext cx="1270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0 1 0 1 1</a:t>
              </a:r>
            </a:p>
          </p:txBody>
        </p:sp>
      </p:grpSp>
      <p:sp>
        <p:nvSpPr>
          <p:cNvPr id="185354" name="Text Box 10"/>
          <p:cNvSpPr txBox="1">
            <a:spLocks noChangeArrowheads="1"/>
          </p:cNvSpPr>
          <p:nvPr/>
        </p:nvSpPr>
        <p:spPr bwMode="auto">
          <a:xfrm>
            <a:off x="1619250" y="1557338"/>
            <a:ext cx="2089150" cy="5302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0 0 1 1 0</a:t>
            </a:r>
          </a:p>
        </p:txBody>
      </p:sp>
      <p:sp>
        <p:nvSpPr>
          <p:cNvPr id="185355" name="Text Box 11"/>
          <p:cNvSpPr txBox="1">
            <a:spLocks noChangeArrowheads="1"/>
          </p:cNvSpPr>
          <p:nvPr/>
        </p:nvSpPr>
        <p:spPr bwMode="auto">
          <a:xfrm>
            <a:off x="4500563" y="1557338"/>
            <a:ext cx="2087562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   1  1  1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    1</a:t>
            </a:r>
          </a:p>
        </p:txBody>
      </p:sp>
      <p:sp>
        <p:nvSpPr>
          <p:cNvPr id="45064" name="Text Box 12"/>
          <p:cNvSpPr txBox="1">
            <a:spLocks noChangeArrowheads="1"/>
          </p:cNvSpPr>
          <p:nvPr/>
        </p:nvSpPr>
        <p:spPr bwMode="auto">
          <a:xfrm>
            <a:off x="6877050" y="1027113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01011</a:t>
            </a:r>
          </a:p>
        </p:txBody>
      </p:sp>
      <p:sp>
        <p:nvSpPr>
          <p:cNvPr id="45065" name="Text Box 13"/>
          <p:cNvSpPr txBox="1">
            <a:spLocks noChangeArrowheads="1"/>
          </p:cNvSpPr>
          <p:nvPr/>
        </p:nvSpPr>
        <p:spPr bwMode="auto">
          <a:xfrm>
            <a:off x="7981950" y="1027113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1101</a:t>
            </a:r>
          </a:p>
        </p:txBody>
      </p:sp>
      <p:sp>
        <p:nvSpPr>
          <p:cNvPr id="185358" name="Text Box 14"/>
          <p:cNvSpPr txBox="1">
            <a:spLocks noChangeArrowheads="1"/>
          </p:cNvSpPr>
          <p:nvPr/>
        </p:nvSpPr>
        <p:spPr bwMode="auto">
          <a:xfrm>
            <a:off x="4643438" y="45085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FFFFCC"/>
                </a:solidFill>
              </a:rPr>
              <a:t>右移</a:t>
            </a:r>
            <a:r>
              <a:rPr kumimoji="1" lang="en-US" altLang="zh-CN" sz="2400">
                <a:solidFill>
                  <a:srgbClr val="FFFFCC"/>
                </a:solidFill>
              </a:rPr>
              <a:t>1</a:t>
            </a:r>
            <a:r>
              <a:rPr kumimoji="1" lang="zh-CN" altLang="en-US" sz="2400">
                <a:solidFill>
                  <a:srgbClr val="FFFFCC"/>
                </a:solidFill>
              </a:rPr>
              <a:t>位</a:t>
            </a:r>
          </a:p>
        </p:txBody>
      </p:sp>
      <p:sp>
        <p:nvSpPr>
          <p:cNvPr id="45067" name="Text Box 15"/>
          <p:cNvSpPr txBox="1">
            <a:spLocks noChangeArrowheads="1"/>
          </p:cNvSpPr>
          <p:nvPr/>
        </p:nvSpPr>
        <p:spPr bwMode="auto">
          <a:xfrm>
            <a:off x="6877050" y="1531938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45068" name="Text Box 16"/>
          <p:cNvSpPr txBox="1">
            <a:spLocks noChangeArrowheads="1"/>
          </p:cNvSpPr>
          <p:nvPr/>
        </p:nvSpPr>
        <p:spPr bwMode="auto">
          <a:xfrm>
            <a:off x="7981950" y="1531938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45069" name="Text Box 17"/>
          <p:cNvSpPr txBox="1">
            <a:spLocks noChangeArrowheads="1"/>
          </p:cNvSpPr>
          <p:nvPr/>
        </p:nvSpPr>
        <p:spPr bwMode="auto">
          <a:xfrm>
            <a:off x="6877050" y="210820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45070" name="Text Box 18"/>
          <p:cNvSpPr txBox="1">
            <a:spLocks noChangeArrowheads="1"/>
          </p:cNvSpPr>
          <p:nvPr/>
        </p:nvSpPr>
        <p:spPr bwMode="auto">
          <a:xfrm>
            <a:off x="7981950" y="2108200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45071" name="Text Box 19"/>
          <p:cNvSpPr txBox="1">
            <a:spLocks noChangeArrowheads="1"/>
          </p:cNvSpPr>
          <p:nvPr/>
        </p:nvSpPr>
        <p:spPr bwMode="auto">
          <a:xfrm>
            <a:off x="6877050" y="2708275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00010</a:t>
            </a:r>
          </a:p>
        </p:txBody>
      </p:sp>
      <p:sp>
        <p:nvSpPr>
          <p:cNvPr id="45072" name="Text Box 20"/>
          <p:cNvSpPr txBox="1">
            <a:spLocks noChangeArrowheads="1"/>
          </p:cNvSpPr>
          <p:nvPr/>
        </p:nvSpPr>
        <p:spPr bwMode="auto">
          <a:xfrm>
            <a:off x="7981950" y="2708275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5073" name="Text Box 21"/>
          <p:cNvSpPr txBox="1">
            <a:spLocks noChangeArrowheads="1"/>
          </p:cNvSpPr>
          <p:nvPr/>
        </p:nvSpPr>
        <p:spPr bwMode="auto">
          <a:xfrm>
            <a:off x="6878638" y="3259138"/>
            <a:ext cx="1033462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01101</a:t>
            </a:r>
          </a:p>
        </p:txBody>
      </p:sp>
      <p:sp>
        <p:nvSpPr>
          <p:cNvPr id="45074" name="Text Box 22"/>
          <p:cNvSpPr txBox="1">
            <a:spLocks noChangeArrowheads="1"/>
          </p:cNvSpPr>
          <p:nvPr/>
        </p:nvSpPr>
        <p:spPr bwMode="auto">
          <a:xfrm>
            <a:off x="7981950" y="3259138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185367" name="Text Box 23"/>
          <p:cNvSpPr txBox="1">
            <a:spLocks noChangeArrowheads="1"/>
          </p:cNvSpPr>
          <p:nvPr/>
        </p:nvSpPr>
        <p:spPr bwMode="auto">
          <a:xfrm>
            <a:off x="6877050" y="3789363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00110</a:t>
            </a:r>
          </a:p>
        </p:txBody>
      </p:sp>
      <p:sp>
        <p:nvSpPr>
          <p:cNvPr id="185368" name="Text Box 24"/>
          <p:cNvSpPr txBox="1">
            <a:spLocks noChangeArrowheads="1"/>
          </p:cNvSpPr>
          <p:nvPr/>
        </p:nvSpPr>
        <p:spPr bwMode="auto">
          <a:xfrm>
            <a:off x="7980363" y="3789363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5077" name="Rectangle 2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第三次求部分积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53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5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4" grpId="0" animBg="1" autoUpdateAnimBg="0"/>
      <p:bldP spid="185355" grpId="0" animBg="1" autoUpdateAnimBg="0"/>
      <p:bldP spid="185358" grpId="0"/>
      <p:bldP spid="185367" grpId="0" animBg="1" autoUpdateAnimBg="0"/>
      <p:bldP spid="185368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D486EF3-B177-4162-80D2-567FDEA9F8B6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43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6851650" y="47625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00000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7964488" y="476250"/>
            <a:ext cx="846137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46085" name="Group 5"/>
          <p:cNvGrpSpPr>
            <a:grpSpLocks/>
          </p:cNvGrpSpPr>
          <p:nvPr/>
        </p:nvGrpSpPr>
        <p:grpSpPr bwMode="auto">
          <a:xfrm>
            <a:off x="468313" y="981075"/>
            <a:ext cx="6192837" cy="5226050"/>
            <a:chOff x="295" y="618"/>
            <a:chExt cx="3901" cy="3292"/>
          </a:xfrm>
        </p:grpSpPr>
        <p:graphicFrame>
          <p:nvGraphicFramePr>
            <p:cNvPr id="46103" name="Object 6"/>
            <p:cNvGraphicFramePr>
              <a:graphicFrameLocks noChangeAspect="1"/>
            </p:cNvGraphicFramePr>
            <p:nvPr/>
          </p:nvGraphicFramePr>
          <p:xfrm>
            <a:off x="295" y="618"/>
            <a:ext cx="3901" cy="3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26" name="Visio" r:id="rId3" imgW="3648159" imgH="3076643" progId="Visio.Drawing.11">
                    <p:embed/>
                  </p:oleObj>
                </mc:Choice>
                <mc:Fallback>
                  <p:oleObj name="Visio" r:id="rId3" imgW="3648159" imgH="3076643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618"/>
                          <a:ext cx="3901" cy="3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104" name="Text Box 7"/>
            <p:cNvSpPr txBox="1">
              <a:spLocks noChangeArrowheads="1"/>
            </p:cNvSpPr>
            <p:nvPr/>
          </p:nvSpPr>
          <p:spPr bwMode="auto">
            <a:xfrm>
              <a:off x="1020" y="963"/>
              <a:ext cx="1316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0 0 1 1 0</a:t>
              </a:r>
            </a:p>
          </p:txBody>
        </p:sp>
        <p:sp>
          <p:nvSpPr>
            <p:cNvPr id="46105" name="Text Box 8"/>
            <p:cNvSpPr txBox="1">
              <a:spLocks noChangeArrowheads="1"/>
            </p:cNvSpPr>
            <p:nvPr/>
          </p:nvSpPr>
          <p:spPr bwMode="auto">
            <a:xfrm>
              <a:off x="2835" y="964"/>
              <a:ext cx="1315" cy="33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   </a:t>
              </a:r>
              <a:r>
                <a:rPr kumimoji="1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1  1   1 </a:t>
              </a:r>
              <a:r>
                <a:rPr kumimoji="1"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  1</a:t>
              </a:r>
            </a:p>
          </p:txBody>
        </p:sp>
        <p:sp>
          <p:nvSpPr>
            <p:cNvPr id="46106" name="Text Box 9"/>
            <p:cNvSpPr txBox="1">
              <a:spLocks noChangeArrowheads="1"/>
            </p:cNvSpPr>
            <p:nvPr/>
          </p:nvSpPr>
          <p:spPr bwMode="auto">
            <a:xfrm>
              <a:off x="1519" y="3521"/>
              <a:ext cx="1270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0 1 0 1 1</a:t>
              </a:r>
            </a:p>
          </p:txBody>
        </p:sp>
      </p:grpSp>
      <p:sp>
        <p:nvSpPr>
          <p:cNvPr id="186378" name="Text Box 10"/>
          <p:cNvSpPr txBox="1">
            <a:spLocks noChangeArrowheads="1"/>
          </p:cNvSpPr>
          <p:nvPr/>
        </p:nvSpPr>
        <p:spPr bwMode="auto">
          <a:xfrm>
            <a:off x="1619250" y="1557338"/>
            <a:ext cx="2089150" cy="5302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1 0 0 0 1</a:t>
            </a:r>
          </a:p>
        </p:txBody>
      </p:sp>
      <p:sp>
        <p:nvSpPr>
          <p:cNvPr id="46087" name="Text Box 12"/>
          <p:cNvSpPr txBox="1">
            <a:spLocks noChangeArrowheads="1"/>
          </p:cNvSpPr>
          <p:nvPr/>
        </p:nvSpPr>
        <p:spPr bwMode="auto">
          <a:xfrm>
            <a:off x="6877050" y="1027113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01011</a:t>
            </a:r>
          </a:p>
        </p:txBody>
      </p:sp>
      <p:sp>
        <p:nvSpPr>
          <p:cNvPr id="46088" name="Text Box 13"/>
          <p:cNvSpPr txBox="1">
            <a:spLocks noChangeArrowheads="1"/>
          </p:cNvSpPr>
          <p:nvPr/>
        </p:nvSpPr>
        <p:spPr bwMode="auto">
          <a:xfrm>
            <a:off x="7981950" y="1027113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1101</a:t>
            </a:r>
          </a:p>
        </p:txBody>
      </p:sp>
      <p:sp>
        <p:nvSpPr>
          <p:cNvPr id="186382" name="Text Box 14"/>
          <p:cNvSpPr txBox="1">
            <a:spLocks noChangeArrowheads="1"/>
          </p:cNvSpPr>
          <p:nvPr/>
        </p:nvSpPr>
        <p:spPr bwMode="auto">
          <a:xfrm>
            <a:off x="4498975" y="45085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FFFFCC"/>
                </a:solidFill>
              </a:rPr>
              <a:t>加运算：＋</a:t>
            </a:r>
            <a:r>
              <a:rPr kumimoji="1" lang="en-US" altLang="zh-CN" sz="2400">
                <a:solidFill>
                  <a:srgbClr val="FFFFCC"/>
                </a:solidFill>
              </a:rPr>
              <a:t>|X|</a:t>
            </a:r>
          </a:p>
        </p:txBody>
      </p:sp>
      <p:sp>
        <p:nvSpPr>
          <p:cNvPr id="46090" name="Text Box 15"/>
          <p:cNvSpPr txBox="1">
            <a:spLocks noChangeArrowheads="1"/>
          </p:cNvSpPr>
          <p:nvPr/>
        </p:nvSpPr>
        <p:spPr bwMode="auto">
          <a:xfrm>
            <a:off x="6877050" y="1531938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46091" name="Text Box 16"/>
          <p:cNvSpPr txBox="1">
            <a:spLocks noChangeArrowheads="1"/>
          </p:cNvSpPr>
          <p:nvPr/>
        </p:nvSpPr>
        <p:spPr bwMode="auto">
          <a:xfrm>
            <a:off x="7981950" y="1531938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46092" name="Text Box 17"/>
          <p:cNvSpPr txBox="1">
            <a:spLocks noChangeArrowheads="1"/>
          </p:cNvSpPr>
          <p:nvPr/>
        </p:nvSpPr>
        <p:spPr bwMode="auto">
          <a:xfrm>
            <a:off x="6877050" y="210820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46093" name="Text Box 18"/>
          <p:cNvSpPr txBox="1">
            <a:spLocks noChangeArrowheads="1"/>
          </p:cNvSpPr>
          <p:nvPr/>
        </p:nvSpPr>
        <p:spPr bwMode="auto">
          <a:xfrm>
            <a:off x="7981950" y="2108200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46094" name="Text Box 19"/>
          <p:cNvSpPr txBox="1">
            <a:spLocks noChangeArrowheads="1"/>
          </p:cNvSpPr>
          <p:nvPr/>
        </p:nvSpPr>
        <p:spPr bwMode="auto">
          <a:xfrm>
            <a:off x="6877050" y="2708275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00010</a:t>
            </a:r>
          </a:p>
        </p:txBody>
      </p:sp>
      <p:sp>
        <p:nvSpPr>
          <p:cNvPr id="46095" name="Text Box 20"/>
          <p:cNvSpPr txBox="1">
            <a:spLocks noChangeArrowheads="1"/>
          </p:cNvSpPr>
          <p:nvPr/>
        </p:nvSpPr>
        <p:spPr bwMode="auto">
          <a:xfrm>
            <a:off x="7981950" y="2708275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6096" name="Text Box 21"/>
          <p:cNvSpPr txBox="1">
            <a:spLocks noChangeArrowheads="1"/>
          </p:cNvSpPr>
          <p:nvPr/>
        </p:nvSpPr>
        <p:spPr bwMode="auto">
          <a:xfrm>
            <a:off x="6878638" y="3259138"/>
            <a:ext cx="1033462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01101</a:t>
            </a:r>
          </a:p>
        </p:txBody>
      </p:sp>
      <p:sp>
        <p:nvSpPr>
          <p:cNvPr id="46097" name="Text Box 22"/>
          <p:cNvSpPr txBox="1">
            <a:spLocks noChangeArrowheads="1"/>
          </p:cNvSpPr>
          <p:nvPr/>
        </p:nvSpPr>
        <p:spPr bwMode="auto">
          <a:xfrm>
            <a:off x="7981950" y="3259138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6098" name="Text Box 23"/>
          <p:cNvSpPr txBox="1">
            <a:spLocks noChangeArrowheads="1"/>
          </p:cNvSpPr>
          <p:nvPr/>
        </p:nvSpPr>
        <p:spPr bwMode="auto">
          <a:xfrm>
            <a:off x="6877050" y="3789363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00110</a:t>
            </a:r>
          </a:p>
        </p:txBody>
      </p:sp>
      <p:sp>
        <p:nvSpPr>
          <p:cNvPr id="46099" name="Text Box 24"/>
          <p:cNvSpPr txBox="1">
            <a:spLocks noChangeArrowheads="1"/>
          </p:cNvSpPr>
          <p:nvPr/>
        </p:nvSpPr>
        <p:spPr bwMode="auto">
          <a:xfrm>
            <a:off x="7980363" y="3789363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6393" name="Text Box 25"/>
          <p:cNvSpPr txBox="1">
            <a:spLocks noChangeArrowheads="1"/>
          </p:cNvSpPr>
          <p:nvPr/>
        </p:nvSpPr>
        <p:spPr bwMode="auto">
          <a:xfrm>
            <a:off x="6877050" y="4340225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10001</a:t>
            </a:r>
          </a:p>
        </p:txBody>
      </p:sp>
      <p:sp>
        <p:nvSpPr>
          <p:cNvPr id="186394" name="Text Box 26"/>
          <p:cNvSpPr txBox="1">
            <a:spLocks noChangeArrowheads="1"/>
          </p:cNvSpPr>
          <p:nvPr/>
        </p:nvSpPr>
        <p:spPr bwMode="auto">
          <a:xfrm>
            <a:off x="7980363" y="4340225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6102" name="Rectangle 2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第四次求部分积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63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6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8" grpId="0" animBg="1" autoUpdateAnimBg="0"/>
      <p:bldP spid="186382" grpId="0"/>
      <p:bldP spid="186393" grpId="0" animBg="1" autoUpdateAnimBg="0"/>
      <p:bldP spid="186394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298ABBC-8B9F-4106-B656-D31551672E28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44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6851650" y="47625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00000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7964488" y="476250"/>
            <a:ext cx="846137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47109" name="Group 5"/>
          <p:cNvGrpSpPr>
            <a:grpSpLocks/>
          </p:cNvGrpSpPr>
          <p:nvPr/>
        </p:nvGrpSpPr>
        <p:grpSpPr bwMode="auto">
          <a:xfrm>
            <a:off x="468313" y="981075"/>
            <a:ext cx="6192837" cy="5226050"/>
            <a:chOff x="295" y="618"/>
            <a:chExt cx="3901" cy="3292"/>
          </a:xfrm>
        </p:grpSpPr>
        <p:graphicFrame>
          <p:nvGraphicFramePr>
            <p:cNvPr id="47131" name="Object 6"/>
            <p:cNvGraphicFramePr>
              <a:graphicFrameLocks noChangeAspect="1"/>
            </p:cNvGraphicFramePr>
            <p:nvPr/>
          </p:nvGraphicFramePr>
          <p:xfrm>
            <a:off x="295" y="618"/>
            <a:ext cx="3901" cy="3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54" name="Visio" r:id="rId3" imgW="3648159" imgH="3076643" progId="Visio.Drawing.11">
                    <p:embed/>
                  </p:oleObj>
                </mc:Choice>
                <mc:Fallback>
                  <p:oleObj name="Visio" r:id="rId3" imgW="3648159" imgH="3076643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618"/>
                          <a:ext cx="3901" cy="3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32" name="Text Box 7"/>
            <p:cNvSpPr txBox="1">
              <a:spLocks noChangeArrowheads="1"/>
            </p:cNvSpPr>
            <p:nvPr/>
          </p:nvSpPr>
          <p:spPr bwMode="auto">
            <a:xfrm>
              <a:off x="1020" y="963"/>
              <a:ext cx="1316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1 0 0 0 1</a:t>
              </a:r>
            </a:p>
          </p:txBody>
        </p:sp>
        <p:sp>
          <p:nvSpPr>
            <p:cNvPr id="47133" name="Text Box 8"/>
            <p:cNvSpPr txBox="1">
              <a:spLocks noChangeArrowheads="1"/>
            </p:cNvSpPr>
            <p:nvPr/>
          </p:nvSpPr>
          <p:spPr bwMode="auto">
            <a:xfrm>
              <a:off x="2835" y="964"/>
              <a:ext cx="1315" cy="33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   </a:t>
              </a:r>
              <a:r>
                <a:rPr kumimoji="1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1  1   1 </a:t>
              </a:r>
              <a:r>
                <a:rPr kumimoji="1"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  1</a:t>
              </a:r>
            </a:p>
          </p:txBody>
        </p:sp>
        <p:sp>
          <p:nvSpPr>
            <p:cNvPr id="47134" name="Text Box 9"/>
            <p:cNvSpPr txBox="1">
              <a:spLocks noChangeArrowheads="1"/>
            </p:cNvSpPr>
            <p:nvPr/>
          </p:nvSpPr>
          <p:spPr bwMode="auto">
            <a:xfrm>
              <a:off x="1519" y="3521"/>
              <a:ext cx="1270" cy="334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</a:rPr>
                <a:t>0 1 0 1 1</a:t>
              </a:r>
            </a:p>
          </p:txBody>
        </p:sp>
      </p:grpSp>
      <p:sp>
        <p:nvSpPr>
          <p:cNvPr id="187402" name="Text Box 10"/>
          <p:cNvSpPr txBox="1">
            <a:spLocks noChangeArrowheads="1"/>
          </p:cNvSpPr>
          <p:nvPr/>
        </p:nvSpPr>
        <p:spPr bwMode="auto">
          <a:xfrm>
            <a:off x="1619250" y="1557338"/>
            <a:ext cx="2089150" cy="5302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0 1 0 0 0</a:t>
            </a:r>
          </a:p>
        </p:txBody>
      </p:sp>
      <p:sp>
        <p:nvSpPr>
          <p:cNvPr id="187403" name="Text Box 11"/>
          <p:cNvSpPr txBox="1">
            <a:spLocks noChangeArrowheads="1"/>
          </p:cNvSpPr>
          <p:nvPr/>
        </p:nvSpPr>
        <p:spPr bwMode="auto">
          <a:xfrm>
            <a:off x="4500563" y="1557338"/>
            <a:ext cx="2087562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   1  1  1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     </a:t>
            </a: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</a:rPr>
              <a:t>1</a:t>
            </a:r>
          </a:p>
        </p:txBody>
      </p:sp>
      <p:sp>
        <p:nvSpPr>
          <p:cNvPr id="47112" name="Text Box 12"/>
          <p:cNvSpPr txBox="1">
            <a:spLocks noChangeArrowheads="1"/>
          </p:cNvSpPr>
          <p:nvPr/>
        </p:nvSpPr>
        <p:spPr bwMode="auto">
          <a:xfrm>
            <a:off x="6877050" y="1027113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01011</a:t>
            </a:r>
          </a:p>
        </p:txBody>
      </p:sp>
      <p:sp>
        <p:nvSpPr>
          <p:cNvPr id="47113" name="Text Box 13"/>
          <p:cNvSpPr txBox="1">
            <a:spLocks noChangeArrowheads="1"/>
          </p:cNvSpPr>
          <p:nvPr/>
        </p:nvSpPr>
        <p:spPr bwMode="auto">
          <a:xfrm>
            <a:off x="7981950" y="1027113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1101</a:t>
            </a:r>
          </a:p>
        </p:txBody>
      </p:sp>
      <p:sp>
        <p:nvSpPr>
          <p:cNvPr id="187406" name="Text Box 14"/>
          <p:cNvSpPr txBox="1">
            <a:spLocks noChangeArrowheads="1"/>
          </p:cNvSpPr>
          <p:nvPr/>
        </p:nvSpPr>
        <p:spPr bwMode="auto">
          <a:xfrm>
            <a:off x="4859338" y="45085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FFFFCC"/>
                </a:solidFill>
              </a:rPr>
              <a:t>右移</a:t>
            </a:r>
            <a:r>
              <a:rPr kumimoji="1" lang="en-US" altLang="zh-CN" sz="2400">
                <a:solidFill>
                  <a:srgbClr val="FFFFCC"/>
                </a:solidFill>
              </a:rPr>
              <a:t>1</a:t>
            </a:r>
            <a:r>
              <a:rPr kumimoji="1" lang="zh-CN" altLang="en-US" sz="2400">
                <a:solidFill>
                  <a:srgbClr val="FFFFCC"/>
                </a:solidFill>
              </a:rPr>
              <a:t>位</a:t>
            </a:r>
          </a:p>
        </p:txBody>
      </p:sp>
      <p:sp>
        <p:nvSpPr>
          <p:cNvPr id="47115" name="Text Box 15"/>
          <p:cNvSpPr txBox="1">
            <a:spLocks noChangeArrowheads="1"/>
          </p:cNvSpPr>
          <p:nvPr/>
        </p:nvSpPr>
        <p:spPr bwMode="auto">
          <a:xfrm>
            <a:off x="6877050" y="1531938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47116" name="Text Box 16"/>
          <p:cNvSpPr txBox="1">
            <a:spLocks noChangeArrowheads="1"/>
          </p:cNvSpPr>
          <p:nvPr/>
        </p:nvSpPr>
        <p:spPr bwMode="auto">
          <a:xfrm>
            <a:off x="7981950" y="1531938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47117" name="Text Box 17"/>
          <p:cNvSpPr txBox="1">
            <a:spLocks noChangeArrowheads="1"/>
          </p:cNvSpPr>
          <p:nvPr/>
        </p:nvSpPr>
        <p:spPr bwMode="auto">
          <a:xfrm>
            <a:off x="6877050" y="2108200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00101</a:t>
            </a:r>
          </a:p>
        </p:txBody>
      </p:sp>
      <p:sp>
        <p:nvSpPr>
          <p:cNvPr id="47118" name="Text Box 18"/>
          <p:cNvSpPr txBox="1">
            <a:spLocks noChangeArrowheads="1"/>
          </p:cNvSpPr>
          <p:nvPr/>
        </p:nvSpPr>
        <p:spPr bwMode="auto">
          <a:xfrm>
            <a:off x="7981950" y="2108200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</a:t>
            </a:r>
          </a:p>
        </p:txBody>
      </p:sp>
      <p:sp>
        <p:nvSpPr>
          <p:cNvPr id="47119" name="Text Box 19"/>
          <p:cNvSpPr txBox="1">
            <a:spLocks noChangeArrowheads="1"/>
          </p:cNvSpPr>
          <p:nvPr/>
        </p:nvSpPr>
        <p:spPr bwMode="auto">
          <a:xfrm>
            <a:off x="6877050" y="2708275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00010</a:t>
            </a:r>
          </a:p>
        </p:txBody>
      </p:sp>
      <p:sp>
        <p:nvSpPr>
          <p:cNvPr id="47120" name="Text Box 20"/>
          <p:cNvSpPr txBox="1">
            <a:spLocks noChangeArrowheads="1"/>
          </p:cNvSpPr>
          <p:nvPr/>
        </p:nvSpPr>
        <p:spPr bwMode="auto">
          <a:xfrm>
            <a:off x="7981950" y="2708275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7121" name="Text Box 21"/>
          <p:cNvSpPr txBox="1">
            <a:spLocks noChangeArrowheads="1"/>
          </p:cNvSpPr>
          <p:nvPr/>
        </p:nvSpPr>
        <p:spPr bwMode="auto">
          <a:xfrm>
            <a:off x="6878638" y="3259138"/>
            <a:ext cx="1033462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01101</a:t>
            </a:r>
          </a:p>
        </p:txBody>
      </p:sp>
      <p:sp>
        <p:nvSpPr>
          <p:cNvPr id="47122" name="Text Box 22"/>
          <p:cNvSpPr txBox="1">
            <a:spLocks noChangeArrowheads="1"/>
          </p:cNvSpPr>
          <p:nvPr/>
        </p:nvSpPr>
        <p:spPr bwMode="auto">
          <a:xfrm>
            <a:off x="7981950" y="3259138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7123" name="Text Box 23"/>
          <p:cNvSpPr txBox="1">
            <a:spLocks noChangeArrowheads="1"/>
          </p:cNvSpPr>
          <p:nvPr/>
        </p:nvSpPr>
        <p:spPr bwMode="auto">
          <a:xfrm>
            <a:off x="6877050" y="3789363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00110</a:t>
            </a:r>
          </a:p>
        </p:txBody>
      </p:sp>
      <p:sp>
        <p:nvSpPr>
          <p:cNvPr id="47124" name="Text Box 24"/>
          <p:cNvSpPr txBox="1">
            <a:spLocks noChangeArrowheads="1"/>
          </p:cNvSpPr>
          <p:nvPr/>
        </p:nvSpPr>
        <p:spPr bwMode="auto">
          <a:xfrm>
            <a:off x="7980363" y="3789363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111</a:t>
            </a:r>
            <a:r>
              <a:rPr kumimoji="1"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6877050" y="4340225"/>
            <a:ext cx="1033463" cy="45720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01000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7980363" y="4340225"/>
            <a:ext cx="8636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1111</a:t>
            </a:r>
          </a:p>
        </p:txBody>
      </p:sp>
      <p:sp>
        <p:nvSpPr>
          <p:cNvPr id="187419" name="Text Box 27"/>
          <p:cNvSpPr txBox="1">
            <a:spLocks noChangeArrowheads="1"/>
          </p:cNvSpPr>
          <p:nvPr/>
        </p:nvSpPr>
        <p:spPr bwMode="auto">
          <a:xfrm>
            <a:off x="5076825" y="1052513"/>
            <a:ext cx="115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kumimoji="1" lang="zh-CN" altLang="en-US" sz="2400">
                <a:solidFill>
                  <a:srgbClr val="CC0000"/>
                </a:solidFill>
              </a:rPr>
              <a:t>低位积</a:t>
            </a:r>
          </a:p>
        </p:txBody>
      </p:sp>
      <p:sp>
        <p:nvSpPr>
          <p:cNvPr id="187420" name="Text Box 28"/>
          <p:cNvSpPr txBox="1">
            <a:spLocks noChangeArrowheads="1"/>
          </p:cNvSpPr>
          <p:nvPr/>
        </p:nvSpPr>
        <p:spPr bwMode="auto">
          <a:xfrm>
            <a:off x="2771775" y="981075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kumimoji="1" lang="zh-CN" altLang="en-US" sz="2400">
                <a:solidFill>
                  <a:srgbClr val="CC0000"/>
                </a:solidFill>
              </a:rPr>
              <a:t>高位积</a:t>
            </a:r>
          </a:p>
        </p:txBody>
      </p:sp>
      <p:sp>
        <p:nvSpPr>
          <p:cNvPr id="187421" name="Text Box 29"/>
          <p:cNvSpPr txBox="1">
            <a:spLocks noChangeArrowheads="1"/>
          </p:cNvSpPr>
          <p:nvPr/>
        </p:nvSpPr>
        <p:spPr bwMode="auto">
          <a:xfrm>
            <a:off x="5076825" y="5229225"/>
            <a:ext cx="35274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kumimoji="1" lang="zh-CN" altLang="en-US" sz="2400">
                <a:solidFill>
                  <a:srgbClr val="008000"/>
                </a:solidFill>
              </a:rPr>
              <a:t>符号位异或</a:t>
            </a:r>
          </a:p>
          <a:p>
            <a:pPr eaLnBrk="1" hangingPunct="1">
              <a:buClrTx/>
              <a:buFontTx/>
              <a:buNone/>
            </a:pPr>
            <a:r>
              <a:rPr kumimoji="1" lang="zh-CN" altLang="en-US" sz="2400">
                <a:solidFill>
                  <a:srgbClr val="008000"/>
                </a:solidFill>
              </a:rPr>
              <a:t>结果为：</a:t>
            </a:r>
            <a:r>
              <a:rPr kumimoji="1" lang="en-US" altLang="zh-CN" sz="2400">
                <a:solidFill>
                  <a:srgbClr val="CC0000"/>
                </a:solidFill>
              </a:rPr>
              <a:t>1</a:t>
            </a:r>
            <a:r>
              <a:rPr kumimoji="1" lang="en-US" altLang="zh-CN" sz="2400">
                <a:solidFill>
                  <a:srgbClr val="008000"/>
                </a:solidFill>
              </a:rPr>
              <a:t>,10001111</a:t>
            </a:r>
            <a:endParaRPr kumimoji="1" lang="en-US" altLang="zh-CN" sz="2400" baseline="30000">
              <a:solidFill>
                <a:srgbClr val="008000"/>
              </a:solidFill>
            </a:endParaRPr>
          </a:p>
        </p:txBody>
      </p:sp>
      <p:sp>
        <p:nvSpPr>
          <p:cNvPr id="47130" name="Rectangle 31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第四次求部分积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74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7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7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7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7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7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1874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2" grpId="0" animBg="1" autoUpdateAnimBg="0"/>
      <p:bldP spid="187403" grpId="0" animBg="1" autoUpdateAnimBg="0"/>
      <p:bldP spid="187406" grpId="0"/>
      <p:bldP spid="187417" grpId="0" animBg="1" autoUpdateAnimBg="0"/>
      <p:bldP spid="187418" grpId="0" animBg="1" autoUpdateAnimBg="0"/>
      <p:bldP spid="187419" grpId="0"/>
      <p:bldP spid="187420" grpId="0"/>
      <p:bldP spid="1874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22A300-C34C-4C90-96E0-F5C239499CC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45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4076700" cy="563563"/>
          </a:xfrm>
        </p:spPr>
        <p:txBody>
          <a:bodyPr/>
          <a:lstStyle/>
          <a:p>
            <a:pPr eaLnBrk="1" hangingPunct="1"/>
            <a:r>
              <a:rPr lang="zh-CN" altLang="en-GB" smtClean="0"/>
              <a:t>原码一位乘法流程</a:t>
            </a:r>
            <a:r>
              <a:rPr lang="zh-CN" altLang="en-US" smtClean="0"/>
              <a:t> ：</a:t>
            </a:r>
          </a:p>
        </p:txBody>
      </p:sp>
      <p:graphicFrame>
        <p:nvGraphicFramePr>
          <p:cNvPr id="173060" name="Object 4"/>
          <p:cNvGraphicFramePr>
            <a:graphicFrameLocks noChangeAspect="1"/>
          </p:cNvGraphicFramePr>
          <p:nvPr/>
        </p:nvGraphicFramePr>
        <p:xfrm>
          <a:off x="5076825" y="115888"/>
          <a:ext cx="2501900" cy="659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3" name="Visio" r:id="rId3" imgW="1704992" imgH="4400685" progId="Visio.Drawing.11">
                  <p:embed/>
                </p:oleObj>
              </mc:Choice>
              <mc:Fallback>
                <p:oleObj name="Visio" r:id="rId3" imgW="1704992" imgH="440068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15888"/>
                        <a:ext cx="2501900" cy="659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3063" name="Picture 7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60213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730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1404E39-7293-4FF4-960C-A0E9B17AFDE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46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二、补码乘法及实现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3648075"/>
          </a:xfrm>
        </p:spPr>
        <p:txBody>
          <a:bodyPr/>
          <a:lstStyle/>
          <a:p>
            <a:pPr marL="533400" indent="-533400" eaLnBrk="1" hangingPunct="1"/>
            <a:r>
              <a:rPr lang="en-US" altLang="zh-CN" smtClean="0"/>
              <a:t>1</a:t>
            </a:r>
            <a:r>
              <a:rPr lang="zh-CN" altLang="en-US" smtClean="0"/>
              <a:t>、补码乘法算法</a:t>
            </a:r>
          </a:p>
          <a:p>
            <a:pPr marL="533400" indent="-533400" eaLnBrk="1" hangingPunct="1"/>
            <a:r>
              <a:rPr lang="zh-CN" altLang="en-GB" smtClean="0">
                <a:hlinkClick r:id="rId2" action="ppaction://hlinksldjump"/>
              </a:rPr>
              <a:t>（</a:t>
            </a:r>
            <a:r>
              <a:rPr lang="en-GB" altLang="zh-CN" smtClean="0">
                <a:hlinkClick r:id="rId2" action="ppaction://hlinksldjump"/>
              </a:rPr>
              <a:t>1</a:t>
            </a:r>
            <a:r>
              <a:rPr lang="zh-CN" altLang="en-GB" smtClean="0">
                <a:hlinkClick r:id="rId2" action="ppaction://hlinksldjump"/>
              </a:rPr>
              <a:t>）补码一位乘法</a:t>
            </a:r>
            <a:r>
              <a:rPr lang="en-GB" altLang="zh-CN" smtClean="0">
                <a:latin typeface="Arial" panose="020B0604020202020204" pitchFamily="34" charset="0"/>
                <a:hlinkClick r:id="rId2" action="ppaction://hlinksldjump"/>
              </a:rPr>
              <a:t>——</a:t>
            </a:r>
            <a:r>
              <a:rPr lang="zh-CN" altLang="en-GB" smtClean="0">
                <a:hlinkClick r:id="rId2" action="ppaction://hlinksldjump"/>
              </a:rPr>
              <a:t>校正法</a:t>
            </a:r>
            <a:endParaRPr lang="zh-CN" altLang="en-GB" smtClean="0"/>
          </a:p>
          <a:p>
            <a:pPr marL="533400" indent="-533400" eaLnBrk="1" hangingPunct="1"/>
            <a:r>
              <a:rPr lang="zh-CN" altLang="en-US" smtClean="0">
                <a:hlinkClick r:id="rId3" action="ppaction://hlinksldjump"/>
              </a:rPr>
              <a:t>（</a:t>
            </a:r>
            <a:r>
              <a:rPr lang="en-US" altLang="zh-CN" smtClean="0">
                <a:hlinkClick r:id="rId3" action="ppaction://hlinksldjump"/>
              </a:rPr>
              <a:t>2</a:t>
            </a:r>
            <a:r>
              <a:rPr lang="zh-CN" altLang="en-US" smtClean="0">
                <a:hlinkClick r:id="rId3" action="ppaction://hlinksldjump"/>
              </a:rPr>
              <a:t>）</a:t>
            </a:r>
            <a:r>
              <a:rPr lang="zh-CN" altLang="en-GB" smtClean="0">
                <a:hlinkClick r:id="rId3" action="ppaction://hlinksldjump"/>
              </a:rPr>
              <a:t>补码一位乘法</a:t>
            </a:r>
            <a:r>
              <a:rPr lang="en-GB" altLang="zh-CN" smtClean="0">
                <a:latin typeface="Arial" panose="020B0604020202020204" pitchFamily="34" charset="0"/>
                <a:hlinkClick r:id="rId3" action="ppaction://hlinksldjump"/>
              </a:rPr>
              <a:t>——</a:t>
            </a:r>
            <a:r>
              <a:rPr lang="en-GB" altLang="zh-CN" smtClean="0">
                <a:hlinkClick r:id="rId3" action="ppaction://hlinksldjump"/>
              </a:rPr>
              <a:t>Booth</a:t>
            </a:r>
            <a:r>
              <a:rPr lang="zh-CN" altLang="en-GB" smtClean="0">
                <a:hlinkClick r:id="rId3" action="ppaction://hlinksldjump"/>
              </a:rPr>
              <a:t>算法</a:t>
            </a:r>
            <a:endParaRPr lang="zh-CN" altLang="en-GB" smtClean="0"/>
          </a:p>
          <a:p>
            <a:pPr marL="533400" indent="-533400" eaLnBrk="1" hangingPunct="1"/>
            <a:r>
              <a:rPr lang="en-US" altLang="zh-CN" smtClean="0">
                <a:hlinkClick r:id="rId4" action="ppaction://hlinksldjump"/>
              </a:rPr>
              <a:t>2</a:t>
            </a:r>
            <a:r>
              <a:rPr lang="zh-CN" altLang="en-US" smtClean="0">
                <a:hlinkClick r:id="rId4" action="ppaction://hlinksldjump"/>
              </a:rPr>
              <a:t>、补码乘法的硬件实现</a:t>
            </a:r>
            <a:endParaRPr lang="zh-CN" altLang="en-US" smtClean="0"/>
          </a:p>
          <a:p>
            <a:pPr marL="533400" indent="-533400" eaLnBrk="1" hangingPunct="1"/>
            <a:endParaRPr lang="en-US" altLang="zh-CN" smtClean="0"/>
          </a:p>
        </p:txBody>
      </p:sp>
      <p:pic>
        <p:nvPicPr>
          <p:cNvPr id="221189" name="Picture 5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6092825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211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DD60C9B-42C6-42A7-9B47-6F5E282ADCC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47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（</a:t>
            </a:r>
            <a:r>
              <a:rPr lang="en-GB" altLang="zh-CN" smtClean="0"/>
              <a:t>1</a:t>
            </a:r>
            <a:r>
              <a:rPr lang="zh-CN" altLang="en-GB" smtClean="0"/>
              <a:t>）补码一位乘法</a:t>
            </a:r>
            <a:r>
              <a:rPr lang="en-GB" altLang="zh-CN" smtClean="0">
                <a:latin typeface="Arial" panose="020B0604020202020204" pitchFamily="34" charset="0"/>
              </a:rPr>
              <a:t>——</a:t>
            </a:r>
            <a:r>
              <a:rPr lang="zh-CN" altLang="en-GB" smtClean="0"/>
              <a:t>校正法</a:t>
            </a:r>
            <a:endParaRPr lang="zh-CN" altLang="en-US" smtClean="0"/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5248275"/>
          </a:xfrm>
        </p:spPr>
        <p:txBody>
          <a:bodyPr/>
          <a:lstStyle/>
          <a:p>
            <a:pPr marL="533400" indent="-533400" eaLnBrk="1" hangingPunct="1"/>
            <a:r>
              <a:rPr lang="zh-CN" altLang="en-US" smtClean="0"/>
              <a:t>假设</a:t>
            </a:r>
            <a:r>
              <a:rPr lang="en-US" altLang="zh-CN" smtClean="0"/>
              <a:t>[X]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 X</a:t>
            </a:r>
            <a:r>
              <a:rPr lang="en-US" altLang="zh-CN" baseline="-25000" smtClean="0"/>
              <a:t>0</a:t>
            </a:r>
            <a:r>
              <a:rPr lang="en-US" altLang="zh-CN" smtClean="0"/>
              <a:t>  .X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X</a:t>
            </a:r>
            <a:r>
              <a:rPr lang="en-US" altLang="zh-CN" baseline="-25000" smtClean="0"/>
              <a:t>n</a:t>
            </a:r>
            <a:r>
              <a:rPr lang="en-US" altLang="zh-CN" smtClean="0"/>
              <a:t> </a:t>
            </a:r>
            <a:r>
              <a:rPr lang="zh-CN" altLang="en-US" smtClean="0"/>
              <a:t>，</a:t>
            </a:r>
          </a:p>
          <a:p>
            <a:pPr marL="533400" indent="-533400" eaLnBrk="1" hangingPunct="1"/>
            <a:r>
              <a:rPr lang="en-US" altLang="zh-CN" smtClean="0"/>
              <a:t>[Y]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 Y</a:t>
            </a:r>
            <a:r>
              <a:rPr lang="en-US" altLang="zh-CN" baseline="-25000" smtClean="0"/>
              <a:t>0</a:t>
            </a:r>
            <a:r>
              <a:rPr lang="en-US" altLang="zh-CN" smtClean="0"/>
              <a:t>  .Y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Y</a:t>
            </a:r>
            <a:r>
              <a:rPr lang="en-US" altLang="zh-CN" baseline="-25000" smtClean="0"/>
              <a:t>n</a:t>
            </a:r>
            <a:r>
              <a:rPr lang="en-US" altLang="zh-CN" smtClean="0"/>
              <a:t> </a:t>
            </a:r>
            <a:r>
              <a:rPr lang="zh-CN" altLang="en-US" smtClean="0"/>
              <a:t>，</a:t>
            </a:r>
          </a:p>
          <a:p>
            <a:pPr marL="533400" indent="-533400" eaLnBrk="1" hangingPunct="1"/>
            <a:r>
              <a:rPr lang="zh-CN" altLang="en-US" smtClean="0"/>
              <a:t>则有：</a:t>
            </a:r>
          </a:p>
          <a:p>
            <a:pPr marL="533400" indent="-533400" eaLnBrk="1" hangingPunct="1"/>
            <a:r>
              <a:rPr lang="en-US" altLang="zh-CN" smtClean="0"/>
              <a:t>[X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US" altLang="zh-CN" smtClean="0"/>
              <a:t>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 [X]</a:t>
            </a:r>
            <a:r>
              <a:rPr lang="zh-CN" altLang="en-US" baseline="-25000" smtClean="0"/>
              <a:t>补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zh-CN" altLang="en-GB" smtClean="0"/>
              <a:t>（</a:t>
            </a:r>
            <a:r>
              <a:rPr lang="en-GB" altLang="zh-CN" smtClean="0"/>
              <a:t>0</a:t>
            </a:r>
            <a:r>
              <a:rPr lang="en-US" altLang="zh-CN" smtClean="0"/>
              <a:t>.Y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Y</a:t>
            </a:r>
            <a:r>
              <a:rPr lang="en-US" altLang="zh-CN" baseline="-25000" smtClean="0"/>
              <a:t>n</a:t>
            </a:r>
            <a:r>
              <a:rPr lang="zh-CN" altLang="en-GB" smtClean="0"/>
              <a:t>）</a:t>
            </a:r>
            <a:r>
              <a:rPr lang="en-GB" altLang="zh-CN" smtClean="0"/>
              <a:t>+ </a:t>
            </a:r>
            <a:r>
              <a:rPr lang="en-US" altLang="zh-CN" smtClean="0"/>
              <a:t>Y</a:t>
            </a:r>
            <a:r>
              <a:rPr lang="en-US" altLang="zh-CN" baseline="-25000" smtClean="0"/>
              <a:t>0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US" altLang="zh-CN" smtClean="0"/>
              <a:t>[-X]</a:t>
            </a:r>
            <a:r>
              <a:rPr lang="zh-CN" altLang="en-US" baseline="-25000" smtClean="0"/>
              <a:t>补</a:t>
            </a:r>
          </a:p>
          <a:p>
            <a:pPr marL="533400" indent="-533400" eaLnBrk="1" hangingPunct="1"/>
            <a:r>
              <a:rPr lang="zh-CN" altLang="en-GB" smtClean="0"/>
              <a:t>证明如下：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4603AF6-774D-4CB8-B9E5-A48B0AC1A818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48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（</a:t>
            </a:r>
            <a:r>
              <a:rPr lang="en-GB" altLang="zh-CN" smtClean="0"/>
              <a:t>1</a:t>
            </a:r>
            <a:r>
              <a:rPr lang="zh-CN" altLang="en-GB" smtClean="0"/>
              <a:t>）补码一位乘法</a:t>
            </a:r>
            <a:r>
              <a:rPr lang="en-GB" altLang="zh-CN" smtClean="0">
                <a:latin typeface="Arial" panose="020B0604020202020204" pitchFamily="34" charset="0"/>
              </a:rPr>
              <a:t>——</a:t>
            </a:r>
            <a:r>
              <a:rPr lang="zh-CN" altLang="en-GB" smtClean="0"/>
              <a:t>校正法</a:t>
            </a:r>
            <a:endParaRPr lang="zh-CN" altLang="en-US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5089525"/>
          </a:xfrm>
        </p:spPr>
        <p:txBody>
          <a:bodyPr/>
          <a:lstStyle/>
          <a:p>
            <a:pPr marL="533400" indent="-533400" eaLnBrk="1" hangingPunct="1"/>
            <a:r>
              <a:rPr lang="zh-CN" altLang="en-GB" smtClean="0"/>
              <a:t>当被乘数</a:t>
            </a:r>
            <a:r>
              <a:rPr lang="en-GB" altLang="zh-CN" smtClean="0"/>
              <a:t>X</a:t>
            </a:r>
            <a:r>
              <a:rPr lang="zh-CN" altLang="en-GB" smtClean="0"/>
              <a:t>的符号任意，</a:t>
            </a:r>
            <a:r>
              <a:rPr lang="en-GB" altLang="zh-CN" smtClean="0">
                <a:solidFill>
                  <a:srgbClr val="CC0000"/>
                </a:solidFill>
              </a:rPr>
              <a:t>Y</a:t>
            </a:r>
            <a:r>
              <a:rPr lang="zh-CN" altLang="en-GB" smtClean="0">
                <a:solidFill>
                  <a:srgbClr val="CC0000"/>
                </a:solidFill>
              </a:rPr>
              <a:t>为正数</a:t>
            </a:r>
            <a:r>
              <a:rPr lang="zh-CN" altLang="en-GB" smtClean="0"/>
              <a:t>时：根据补码定义有：</a:t>
            </a:r>
            <a:endParaRPr lang="zh-CN" altLang="en-US" smtClean="0"/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[X]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=2 + X = 2</a:t>
            </a:r>
            <a:r>
              <a:rPr lang="en-US" altLang="zh-CN" baseline="30000" smtClean="0"/>
              <a:t>n+1</a:t>
            </a:r>
            <a:r>
              <a:rPr lang="en-US" altLang="zh-CN" smtClean="0"/>
              <a:t>+ X  </a:t>
            </a:r>
            <a:r>
              <a:rPr lang="zh-CN" altLang="en-GB" smtClean="0"/>
              <a:t>（</a:t>
            </a:r>
            <a:r>
              <a:rPr lang="en-US" altLang="zh-CN" smtClean="0"/>
              <a:t>mod 2</a:t>
            </a:r>
            <a:r>
              <a:rPr lang="zh-CN" altLang="en-GB" smtClean="0"/>
              <a:t>）</a:t>
            </a:r>
            <a:endParaRPr lang="zh-CN" altLang="en-US" smtClean="0"/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[Y]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=Y    </a:t>
            </a:r>
            <a:r>
              <a:rPr lang="zh-CN" altLang="en-GB" smtClean="0"/>
              <a:t>则：</a:t>
            </a:r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[X]</a:t>
            </a:r>
            <a:r>
              <a:rPr lang="zh-CN" altLang="en-US" baseline="-25000" smtClean="0"/>
              <a:t>补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US" altLang="zh-CN" smtClean="0"/>
              <a:t>[Y]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</a:t>
            </a:r>
            <a:r>
              <a:rPr lang="zh-CN" altLang="en-GB" smtClean="0"/>
              <a:t>（</a:t>
            </a:r>
            <a:r>
              <a:rPr lang="en-US" altLang="zh-CN" smtClean="0"/>
              <a:t>2</a:t>
            </a:r>
            <a:r>
              <a:rPr lang="en-US" altLang="zh-CN" baseline="30000" smtClean="0"/>
              <a:t>n+1</a:t>
            </a:r>
            <a:r>
              <a:rPr lang="en-US" altLang="zh-CN" smtClean="0"/>
              <a:t>+ X</a:t>
            </a:r>
            <a:r>
              <a:rPr lang="zh-CN" altLang="en-GB" smtClean="0"/>
              <a:t>）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US" altLang="zh-CN" smtClean="0"/>
              <a:t>Y = 2</a:t>
            </a:r>
            <a:r>
              <a:rPr lang="en-US" altLang="zh-CN" baseline="30000" smtClean="0"/>
              <a:t>n+1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US" altLang="zh-CN" smtClean="0"/>
              <a:t>Y + X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US" altLang="zh-CN" smtClean="0"/>
              <a:t>Y </a:t>
            </a:r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= 2 </a:t>
            </a:r>
            <a:r>
              <a:rPr lang="en-US" altLang="zh-CN" baseline="30000" smtClean="0"/>
              <a:t>n+1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zh-CN" altLang="en-GB" smtClean="0"/>
              <a:t>（</a:t>
            </a:r>
            <a:r>
              <a:rPr lang="en-US" altLang="zh-CN" smtClean="0"/>
              <a:t>0 .Y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Y</a:t>
            </a:r>
            <a:r>
              <a:rPr lang="en-US" altLang="zh-CN" baseline="-25000" smtClean="0"/>
              <a:t>n</a:t>
            </a:r>
            <a:r>
              <a:rPr lang="zh-CN" altLang="en-GB" smtClean="0"/>
              <a:t>）</a:t>
            </a:r>
            <a:r>
              <a:rPr lang="en-US" altLang="zh-CN" smtClean="0"/>
              <a:t>+ X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US" altLang="zh-CN" smtClean="0"/>
              <a:t>Y </a:t>
            </a:r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= 2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zh-CN" altLang="en-GB" smtClean="0"/>
              <a:t>（</a:t>
            </a:r>
            <a:r>
              <a:rPr lang="en-US" altLang="zh-CN" smtClean="0"/>
              <a:t>Y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Y</a:t>
            </a:r>
            <a:r>
              <a:rPr lang="en-US" altLang="zh-CN" baseline="-25000" smtClean="0"/>
              <a:t>n</a:t>
            </a:r>
            <a:r>
              <a:rPr lang="zh-CN" altLang="en-GB" smtClean="0"/>
              <a:t>）</a:t>
            </a:r>
            <a:r>
              <a:rPr lang="en-GB" altLang="zh-CN" smtClean="0"/>
              <a:t>+</a:t>
            </a:r>
            <a:r>
              <a:rPr lang="en-US" altLang="zh-CN" smtClean="0"/>
              <a:t> X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US" altLang="zh-CN" smtClean="0"/>
              <a:t>Y</a:t>
            </a:r>
            <a:r>
              <a:rPr lang="en-GB" altLang="zh-CN" smtClean="0"/>
              <a:t> = </a:t>
            </a:r>
            <a:r>
              <a:rPr lang="en-US" altLang="zh-CN" smtClean="0"/>
              <a:t>2 </a:t>
            </a:r>
            <a:r>
              <a:rPr lang="en-GB" altLang="zh-CN" smtClean="0"/>
              <a:t>+</a:t>
            </a:r>
            <a:r>
              <a:rPr lang="en-US" altLang="zh-CN" smtClean="0"/>
              <a:t> X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US" altLang="zh-CN" smtClean="0"/>
              <a:t>Y </a:t>
            </a:r>
            <a:r>
              <a:rPr lang="zh-CN" altLang="en-GB" smtClean="0"/>
              <a:t>（</a:t>
            </a:r>
            <a:r>
              <a:rPr lang="en-US" altLang="zh-CN" smtClean="0"/>
              <a:t>mod 2</a:t>
            </a:r>
            <a:r>
              <a:rPr lang="zh-CN" altLang="en-GB" smtClean="0"/>
              <a:t>）</a:t>
            </a:r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en-GB" altLang="zh-CN" smtClean="0"/>
              <a:t>= [X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US" altLang="zh-CN" smtClean="0"/>
              <a:t>Y</a:t>
            </a:r>
            <a:r>
              <a:rPr lang="en-GB" altLang="zh-CN" smtClean="0"/>
              <a:t>]</a:t>
            </a:r>
            <a:r>
              <a:rPr lang="zh-CN" altLang="en-US" baseline="-25000" smtClean="0"/>
              <a:t>补</a:t>
            </a:r>
          </a:p>
          <a:p>
            <a:pPr marL="533400" indent="-533400" eaLnBrk="1" hangingPunct="1"/>
            <a:r>
              <a:rPr lang="zh-CN" altLang="en-US" smtClean="0"/>
              <a:t>即：</a:t>
            </a:r>
            <a:r>
              <a:rPr lang="en-US" altLang="zh-CN" smtClean="0"/>
              <a:t>Y</a:t>
            </a:r>
            <a:r>
              <a:rPr lang="en-GB" altLang="zh-CN" smtClean="0"/>
              <a:t> &gt;0 </a:t>
            </a:r>
            <a:r>
              <a:rPr lang="zh-CN" altLang="en-GB" smtClean="0"/>
              <a:t>时，</a:t>
            </a:r>
          </a:p>
          <a:p>
            <a:pPr marL="914400" lvl="1" indent="-457200" eaLnBrk="1" hangingPunct="1"/>
            <a:r>
              <a:rPr lang="en-GB" altLang="zh-CN" sz="2800" smtClean="0">
                <a:solidFill>
                  <a:srgbClr val="CC0000"/>
                </a:solidFill>
              </a:rPr>
              <a:t>[X</a:t>
            </a:r>
            <a:r>
              <a:rPr lang="en-GB" altLang="zh-CN" sz="2800" smtClean="0">
                <a:solidFill>
                  <a:srgbClr val="CC0000"/>
                </a:solidFill>
                <a:latin typeface="Arial" panose="020B0604020202020204" pitchFamily="34" charset="0"/>
              </a:rPr>
              <a:t>·</a:t>
            </a:r>
            <a:r>
              <a:rPr lang="en-US" altLang="zh-CN" sz="2800" smtClean="0">
                <a:solidFill>
                  <a:srgbClr val="CC0000"/>
                </a:solidFill>
              </a:rPr>
              <a:t>Y</a:t>
            </a:r>
            <a:r>
              <a:rPr lang="en-GB" altLang="zh-CN" sz="2800" smtClean="0">
                <a:solidFill>
                  <a:srgbClr val="CC0000"/>
                </a:solidFill>
              </a:rPr>
              <a:t>]</a:t>
            </a:r>
            <a:r>
              <a:rPr lang="zh-CN" altLang="en-US" sz="2800" baseline="-25000" smtClean="0">
                <a:solidFill>
                  <a:srgbClr val="CC0000"/>
                </a:solidFill>
              </a:rPr>
              <a:t>补</a:t>
            </a:r>
            <a:r>
              <a:rPr lang="zh-CN" altLang="en-US" sz="2800" smtClean="0">
                <a:solidFill>
                  <a:srgbClr val="CC0000"/>
                </a:solidFill>
              </a:rPr>
              <a:t> </a:t>
            </a:r>
            <a:r>
              <a:rPr lang="en-US" altLang="zh-CN" sz="2800" smtClean="0">
                <a:solidFill>
                  <a:srgbClr val="CC0000"/>
                </a:solidFill>
              </a:rPr>
              <a:t>= [X]</a:t>
            </a:r>
            <a:r>
              <a:rPr lang="zh-CN" altLang="en-US" sz="2800" baseline="-25000" smtClean="0">
                <a:solidFill>
                  <a:srgbClr val="CC0000"/>
                </a:solidFill>
              </a:rPr>
              <a:t>补</a:t>
            </a:r>
            <a:r>
              <a:rPr lang="en-US" altLang="zh-CN" sz="2800" smtClean="0">
                <a:solidFill>
                  <a:srgbClr val="CC0000"/>
                </a:solidFill>
                <a:latin typeface="Arial" panose="020B0604020202020204" pitchFamily="34" charset="0"/>
              </a:rPr>
              <a:t>·</a:t>
            </a:r>
            <a:r>
              <a:rPr lang="en-US" altLang="zh-CN" sz="2800" smtClean="0">
                <a:solidFill>
                  <a:srgbClr val="CC0000"/>
                </a:solidFill>
              </a:rPr>
              <a:t>[Y]</a:t>
            </a:r>
            <a:r>
              <a:rPr lang="zh-CN" altLang="en-US" sz="2800" baseline="-25000" smtClean="0">
                <a:solidFill>
                  <a:srgbClr val="CC0000"/>
                </a:solidFill>
              </a:rPr>
              <a:t>补</a:t>
            </a:r>
            <a:r>
              <a:rPr lang="en-US" altLang="zh-CN" sz="2800" smtClean="0">
                <a:solidFill>
                  <a:srgbClr val="CC0000"/>
                </a:solidFill>
              </a:rPr>
              <a:t>=[X]</a:t>
            </a:r>
            <a:r>
              <a:rPr lang="zh-CN" altLang="en-US" sz="2800" baseline="-25000" smtClean="0">
                <a:solidFill>
                  <a:srgbClr val="CC0000"/>
                </a:solidFill>
              </a:rPr>
              <a:t>补</a:t>
            </a:r>
            <a:r>
              <a:rPr lang="en-GB" altLang="zh-CN" sz="2800" smtClean="0">
                <a:solidFill>
                  <a:srgbClr val="CC0000"/>
                </a:solidFill>
                <a:latin typeface="Arial" panose="020B0604020202020204" pitchFamily="34" charset="0"/>
              </a:rPr>
              <a:t>·</a:t>
            </a:r>
            <a:r>
              <a:rPr lang="zh-CN" altLang="en-GB" sz="2800" smtClean="0">
                <a:solidFill>
                  <a:srgbClr val="CC0000"/>
                </a:solidFill>
              </a:rPr>
              <a:t>（</a:t>
            </a:r>
            <a:r>
              <a:rPr lang="en-GB" altLang="zh-CN" sz="2800" smtClean="0">
                <a:solidFill>
                  <a:srgbClr val="CC0000"/>
                </a:solidFill>
              </a:rPr>
              <a:t>0</a:t>
            </a:r>
            <a:r>
              <a:rPr lang="en-US" altLang="zh-CN" sz="2800" smtClean="0">
                <a:solidFill>
                  <a:srgbClr val="CC0000"/>
                </a:solidFill>
              </a:rPr>
              <a:t>.Y</a:t>
            </a:r>
            <a:r>
              <a:rPr lang="en-US" altLang="zh-CN" sz="2800" baseline="-25000" smtClean="0">
                <a:solidFill>
                  <a:srgbClr val="CC0000"/>
                </a:solidFill>
              </a:rPr>
              <a:t>1</a:t>
            </a:r>
            <a:r>
              <a:rPr lang="en-US" altLang="zh-CN" sz="2800" smtClean="0">
                <a:solidFill>
                  <a:srgbClr val="CC0000"/>
                </a:solidFill>
                <a:latin typeface="Arial" panose="020B0604020202020204" pitchFamily="34" charset="0"/>
              </a:rPr>
              <a:t>……</a:t>
            </a:r>
            <a:r>
              <a:rPr lang="en-US" altLang="zh-CN" sz="2800" smtClean="0">
                <a:solidFill>
                  <a:srgbClr val="CC0000"/>
                </a:solidFill>
              </a:rPr>
              <a:t>Y</a:t>
            </a:r>
            <a:r>
              <a:rPr lang="en-US" altLang="zh-CN" sz="2800" baseline="-25000" smtClean="0">
                <a:solidFill>
                  <a:srgbClr val="CC0000"/>
                </a:solidFill>
              </a:rPr>
              <a:t>n</a:t>
            </a:r>
            <a:r>
              <a:rPr lang="zh-CN" altLang="en-GB" sz="2800" smtClean="0">
                <a:solidFill>
                  <a:srgbClr val="CC0000"/>
                </a:solidFill>
              </a:rPr>
              <a:t>）</a:t>
            </a:r>
            <a:endParaRPr lang="zh-CN" altLang="en-US" smtClean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AA3AAD2-529A-4DAF-8D9B-549A8D52B17B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49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（</a:t>
            </a:r>
            <a:r>
              <a:rPr lang="en-GB" altLang="zh-CN" smtClean="0"/>
              <a:t>1</a:t>
            </a:r>
            <a:r>
              <a:rPr lang="zh-CN" altLang="en-GB" smtClean="0"/>
              <a:t>）补码一位乘法</a:t>
            </a:r>
            <a:r>
              <a:rPr lang="en-GB" altLang="zh-CN" smtClean="0">
                <a:latin typeface="Arial" panose="020B0604020202020204" pitchFamily="34" charset="0"/>
              </a:rPr>
              <a:t>——</a:t>
            </a:r>
            <a:r>
              <a:rPr lang="zh-CN" altLang="en-GB" smtClean="0"/>
              <a:t>校正法</a:t>
            </a:r>
            <a:endParaRPr lang="zh-CN" altLang="en-US" smtClean="0"/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4513263"/>
          </a:xfrm>
        </p:spPr>
        <p:txBody>
          <a:bodyPr/>
          <a:lstStyle/>
          <a:p>
            <a:pPr marL="533400" indent="-533400" eaLnBrk="1" hangingPunct="1"/>
            <a:r>
              <a:rPr lang="zh-CN" altLang="en-GB" smtClean="0"/>
              <a:t>当被乘数</a:t>
            </a:r>
            <a:r>
              <a:rPr lang="en-GB" altLang="zh-CN" smtClean="0"/>
              <a:t>X</a:t>
            </a:r>
            <a:r>
              <a:rPr lang="zh-CN" altLang="en-GB" smtClean="0"/>
              <a:t>的符号任意，</a:t>
            </a:r>
            <a:r>
              <a:rPr lang="en-GB" altLang="zh-CN" smtClean="0">
                <a:solidFill>
                  <a:srgbClr val="CC0000"/>
                </a:solidFill>
              </a:rPr>
              <a:t>Y</a:t>
            </a:r>
            <a:r>
              <a:rPr lang="zh-CN" altLang="en-GB" smtClean="0">
                <a:solidFill>
                  <a:srgbClr val="CC0000"/>
                </a:solidFill>
              </a:rPr>
              <a:t>为负数</a:t>
            </a:r>
            <a:r>
              <a:rPr lang="zh-CN" altLang="en-GB" smtClean="0"/>
              <a:t>时：</a:t>
            </a:r>
            <a:endParaRPr lang="zh-CN" altLang="en-US" smtClean="0"/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[Y]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 2 + Y = 1 .Y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Y</a:t>
            </a:r>
            <a:r>
              <a:rPr lang="en-US" altLang="zh-CN" baseline="-25000" smtClean="0"/>
              <a:t>n</a:t>
            </a:r>
            <a:r>
              <a:rPr lang="zh-CN" altLang="en-GB" smtClean="0"/>
              <a:t>则：</a:t>
            </a:r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en-GB" altLang="zh-CN" smtClean="0"/>
              <a:t>Y = </a:t>
            </a:r>
            <a:r>
              <a:rPr lang="en-US" altLang="zh-CN" smtClean="0"/>
              <a:t>[Y]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>
                <a:latin typeface="Arial" panose="020B0604020202020204" pitchFamily="34" charset="0"/>
              </a:rPr>
              <a:t>–</a:t>
            </a:r>
            <a:r>
              <a:rPr lang="en-US" altLang="zh-CN" smtClean="0"/>
              <a:t> 2 = </a:t>
            </a:r>
            <a:r>
              <a:rPr lang="en-GB" altLang="zh-CN" smtClean="0"/>
              <a:t>0</a:t>
            </a:r>
            <a:r>
              <a:rPr lang="en-US" altLang="zh-CN" smtClean="0"/>
              <a:t>.Y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Y</a:t>
            </a:r>
            <a:r>
              <a:rPr lang="en-US" altLang="zh-CN" baseline="-25000" smtClean="0"/>
              <a:t>n</a:t>
            </a:r>
            <a:r>
              <a:rPr lang="en-US" altLang="zh-CN" smtClean="0"/>
              <a:t> -1</a:t>
            </a:r>
            <a:endParaRPr lang="en-GB" altLang="zh-CN" smtClean="0"/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en-GB" altLang="zh-CN" smtClean="0"/>
              <a:t>[X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US" altLang="zh-CN" smtClean="0"/>
              <a:t>Y</a:t>
            </a:r>
            <a:r>
              <a:rPr lang="en-GB" altLang="zh-CN" smtClean="0"/>
              <a:t>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 [</a:t>
            </a:r>
            <a:r>
              <a:rPr lang="en-GB" altLang="zh-CN" smtClean="0"/>
              <a:t> X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en-GB" altLang="zh-CN" smtClean="0"/>
              <a:t>0</a:t>
            </a:r>
            <a:r>
              <a:rPr lang="en-US" altLang="zh-CN" smtClean="0"/>
              <a:t>.Y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Y</a:t>
            </a:r>
            <a:r>
              <a:rPr lang="en-US" altLang="zh-CN" baseline="-25000" smtClean="0"/>
              <a:t>n</a:t>
            </a:r>
            <a:r>
              <a:rPr lang="en-US" altLang="zh-CN" smtClean="0"/>
              <a:t> </a:t>
            </a:r>
            <a:r>
              <a:rPr lang="en-US" altLang="zh-CN" smtClean="0">
                <a:latin typeface="Arial" panose="020B0604020202020204" pitchFamily="34" charset="0"/>
              </a:rPr>
              <a:t>–</a:t>
            </a:r>
            <a:r>
              <a:rPr lang="en-US" altLang="zh-CN" smtClean="0"/>
              <a:t>X] 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= [</a:t>
            </a:r>
            <a:r>
              <a:rPr lang="en-GB" altLang="zh-CN" smtClean="0"/>
              <a:t> X</a:t>
            </a:r>
            <a:r>
              <a:rPr lang="en-US" altLang="zh-CN" smtClean="0">
                <a:latin typeface="Arial" panose="020B0604020202020204" pitchFamily="34" charset="0"/>
              </a:rPr>
              <a:t>·</a:t>
            </a:r>
            <a:r>
              <a:rPr lang="en-GB" altLang="zh-CN" smtClean="0"/>
              <a:t>0</a:t>
            </a:r>
            <a:r>
              <a:rPr lang="en-US" altLang="zh-CN" smtClean="0"/>
              <a:t>.Y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Y</a:t>
            </a:r>
            <a:r>
              <a:rPr lang="en-US" altLang="zh-CN" baseline="-25000" smtClean="0"/>
              <a:t>n</a:t>
            </a:r>
            <a:r>
              <a:rPr lang="en-US" altLang="zh-CN" smtClean="0"/>
              <a:t> ] 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+[</a:t>
            </a:r>
            <a:r>
              <a:rPr lang="en-US" altLang="zh-CN" smtClean="0">
                <a:latin typeface="Arial" panose="020B0604020202020204" pitchFamily="34" charset="0"/>
              </a:rPr>
              <a:t>–</a:t>
            </a:r>
            <a:r>
              <a:rPr lang="en-US" altLang="zh-CN" smtClean="0"/>
              <a:t>X] </a:t>
            </a:r>
            <a:r>
              <a:rPr lang="zh-CN" altLang="en-US" baseline="-25000" smtClean="0"/>
              <a:t>补</a:t>
            </a:r>
            <a:endParaRPr lang="zh-CN" altLang="en-GB" baseline="-25000" smtClean="0"/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zh-CN" altLang="en-GB" smtClean="0"/>
              <a:t>因为</a:t>
            </a:r>
            <a:r>
              <a:rPr lang="en-GB" altLang="zh-CN" smtClean="0"/>
              <a:t>0</a:t>
            </a:r>
            <a:r>
              <a:rPr lang="en-US" altLang="zh-CN" smtClean="0"/>
              <a:t>.Y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Y</a:t>
            </a:r>
            <a:r>
              <a:rPr lang="en-US" altLang="zh-CN" baseline="-25000" smtClean="0"/>
              <a:t>n</a:t>
            </a:r>
            <a:r>
              <a:rPr lang="en-GB" altLang="zh-CN" smtClean="0"/>
              <a:t> &gt;0</a:t>
            </a:r>
            <a:r>
              <a:rPr lang="zh-CN" altLang="en-GB" smtClean="0"/>
              <a:t>，所以：</a:t>
            </a:r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[</a:t>
            </a:r>
            <a:r>
              <a:rPr lang="en-GB" altLang="zh-CN" smtClean="0"/>
              <a:t> X</a:t>
            </a:r>
            <a:r>
              <a:rPr lang="en-US" altLang="zh-CN" smtClean="0">
                <a:latin typeface="Arial" panose="020B0604020202020204" pitchFamily="34" charset="0"/>
              </a:rPr>
              <a:t>·</a:t>
            </a:r>
            <a:r>
              <a:rPr lang="en-GB" altLang="zh-CN" smtClean="0"/>
              <a:t>0</a:t>
            </a:r>
            <a:r>
              <a:rPr lang="en-US" altLang="zh-CN" smtClean="0"/>
              <a:t>.Y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Y</a:t>
            </a:r>
            <a:r>
              <a:rPr lang="en-US" altLang="zh-CN" baseline="-25000" smtClean="0"/>
              <a:t>n</a:t>
            </a:r>
            <a:r>
              <a:rPr lang="en-US" altLang="zh-CN" smtClean="0"/>
              <a:t> ] 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GB" altLang="zh-CN" smtClean="0"/>
              <a:t>=</a:t>
            </a:r>
            <a:r>
              <a:rPr lang="en-US" altLang="zh-CN" smtClean="0"/>
              <a:t>[X]</a:t>
            </a:r>
            <a:r>
              <a:rPr lang="zh-CN" altLang="en-US" baseline="-25000" smtClean="0"/>
              <a:t>补</a:t>
            </a:r>
            <a:r>
              <a:rPr lang="en-GB" altLang="zh-CN" smtClean="0">
                <a:latin typeface="Arial" panose="020B0604020202020204" pitchFamily="34" charset="0"/>
              </a:rPr>
              <a:t>·</a:t>
            </a:r>
            <a:r>
              <a:rPr lang="zh-CN" altLang="en-GB" smtClean="0"/>
              <a:t>（</a:t>
            </a:r>
            <a:r>
              <a:rPr lang="en-GB" altLang="zh-CN" smtClean="0"/>
              <a:t>0</a:t>
            </a:r>
            <a:r>
              <a:rPr lang="en-US" altLang="zh-CN" smtClean="0"/>
              <a:t>.Y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Y</a:t>
            </a:r>
            <a:r>
              <a:rPr lang="en-US" altLang="zh-CN" baseline="-25000" smtClean="0"/>
              <a:t>n</a:t>
            </a:r>
            <a:r>
              <a:rPr lang="zh-CN" altLang="en-GB" smtClean="0"/>
              <a:t>）</a:t>
            </a:r>
          </a:p>
          <a:p>
            <a:pPr marL="533400" indent="-533400" eaLnBrk="1" hangingPunct="1"/>
            <a:r>
              <a:rPr lang="zh-CN" altLang="en-GB" smtClean="0"/>
              <a:t>所以：</a:t>
            </a:r>
            <a:r>
              <a:rPr lang="en-GB" altLang="zh-CN" smtClean="0"/>
              <a:t>Y</a:t>
            </a:r>
            <a:r>
              <a:rPr lang="en-US" altLang="zh-CN" smtClean="0"/>
              <a:t>&lt;0</a:t>
            </a:r>
            <a:r>
              <a:rPr lang="zh-CN" altLang="en-US" smtClean="0"/>
              <a:t>时，</a:t>
            </a:r>
          </a:p>
          <a:p>
            <a:pPr marL="914400" lvl="1" indent="-457200" eaLnBrk="1" hangingPunct="1"/>
            <a:r>
              <a:rPr lang="en-GB" altLang="zh-CN" sz="2800" smtClean="0">
                <a:solidFill>
                  <a:srgbClr val="CC0000"/>
                </a:solidFill>
              </a:rPr>
              <a:t>[X</a:t>
            </a:r>
            <a:r>
              <a:rPr lang="en-GB" altLang="zh-CN" sz="2800" smtClean="0">
                <a:solidFill>
                  <a:srgbClr val="CC0000"/>
                </a:solidFill>
                <a:latin typeface="Arial" panose="020B0604020202020204" pitchFamily="34" charset="0"/>
              </a:rPr>
              <a:t>·</a:t>
            </a:r>
            <a:r>
              <a:rPr lang="en-US" altLang="zh-CN" sz="2800" smtClean="0">
                <a:solidFill>
                  <a:srgbClr val="CC0000"/>
                </a:solidFill>
              </a:rPr>
              <a:t>Y</a:t>
            </a:r>
            <a:r>
              <a:rPr lang="en-GB" altLang="zh-CN" sz="2800" smtClean="0">
                <a:solidFill>
                  <a:srgbClr val="CC0000"/>
                </a:solidFill>
              </a:rPr>
              <a:t>]</a:t>
            </a:r>
            <a:r>
              <a:rPr lang="zh-CN" altLang="en-US" sz="2800" baseline="-25000" smtClean="0">
                <a:solidFill>
                  <a:srgbClr val="CC0000"/>
                </a:solidFill>
              </a:rPr>
              <a:t>补</a:t>
            </a:r>
            <a:r>
              <a:rPr lang="zh-CN" altLang="en-US" sz="2800" smtClean="0">
                <a:solidFill>
                  <a:srgbClr val="CC0000"/>
                </a:solidFill>
              </a:rPr>
              <a:t> </a:t>
            </a:r>
            <a:r>
              <a:rPr lang="en-US" altLang="zh-CN" sz="2800" smtClean="0">
                <a:solidFill>
                  <a:srgbClr val="CC0000"/>
                </a:solidFill>
              </a:rPr>
              <a:t>=[X]</a:t>
            </a:r>
            <a:r>
              <a:rPr lang="zh-CN" altLang="en-US" sz="2800" baseline="-25000" smtClean="0">
                <a:solidFill>
                  <a:srgbClr val="CC0000"/>
                </a:solidFill>
              </a:rPr>
              <a:t>补</a:t>
            </a:r>
            <a:r>
              <a:rPr lang="en-GB" altLang="zh-CN" sz="2800" smtClean="0">
                <a:solidFill>
                  <a:srgbClr val="CC0000"/>
                </a:solidFill>
                <a:latin typeface="Arial" panose="020B0604020202020204" pitchFamily="34" charset="0"/>
              </a:rPr>
              <a:t>·</a:t>
            </a:r>
            <a:r>
              <a:rPr lang="zh-CN" altLang="en-GB" sz="2800" smtClean="0">
                <a:solidFill>
                  <a:srgbClr val="CC0000"/>
                </a:solidFill>
              </a:rPr>
              <a:t>（</a:t>
            </a:r>
            <a:r>
              <a:rPr lang="en-GB" altLang="zh-CN" sz="2800" smtClean="0">
                <a:solidFill>
                  <a:srgbClr val="CC0000"/>
                </a:solidFill>
              </a:rPr>
              <a:t>0</a:t>
            </a:r>
            <a:r>
              <a:rPr lang="en-US" altLang="zh-CN" sz="2800" smtClean="0">
                <a:solidFill>
                  <a:srgbClr val="CC0000"/>
                </a:solidFill>
              </a:rPr>
              <a:t>.Y</a:t>
            </a:r>
            <a:r>
              <a:rPr lang="en-US" altLang="zh-CN" sz="2800" baseline="-25000" smtClean="0">
                <a:solidFill>
                  <a:srgbClr val="CC0000"/>
                </a:solidFill>
              </a:rPr>
              <a:t>1</a:t>
            </a:r>
            <a:r>
              <a:rPr lang="en-US" altLang="zh-CN" sz="2800" smtClean="0">
                <a:solidFill>
                  <a:srgbClr val="CC0000"/>
                </a:solidFill>
                <a:latin typeface="Arial" panose="020B0604020202020204" pitchFamily="34" charset="0"/>
              </a:rPr>
              <a:t>……</a:t>
            </a:r>
            <a:r>
              <a:rPr lang="en-US" altLang="zh-CN" sz="2800" smtClean="0">
                <a:solidFill>
                  <a:srgbClr val="CC0000"/>
                </a:solidFill>
              </a:rPr>
              <a:t>Y</a:t>
            </a:r>
            <a:r>
              <a:rPr lang="en-US" altLang="zh-CN" sz="2800" baseline="-25000" smtClean="0">
                <a:solidFill>
                  <a:srgbClr val="CC0000"/>
                </a:solidFill>
              </a:rPr>
              <a:t>n</a:t>
            </a:r>
            <a:r>
              <a:rPr lang="zh-CN" altLang="en-GB" sz="2800" smtClean="0">
                <a:solidFill>
                  <a:srgbClr val="CC0000"/>
                </a:solidFill>
              </a:rPr>
              <a:t>）</a:t>
            </a:r>
            <a:r>
              <a:rPr lang="en-GB" altLang="zh-CN" sz="2800" smtClean="0">
                <a:solidFill>
                  <a:srgbClr val="CC0000"/>
                </a:solidFill>
              </a:rPr>
              <a:t>+ </a:t>
            </a:r>
            <a:r>
              <a:rPr lang="en-US" altLang="zh-CN" sz="2800" smtClean="0">
                <a:solidFill>
                  <a:srgbClr val="CC0000"/>
                </a:solidFill>
              </a:rPr>
              <a:t>[-X]</a:t>
            </a:r>
            <a:r>
              <a:rPr lang="zh-CN" altLang="en-US" sz="2800" baseline="-25000" smtClean="0">
                <a:solidFill>
                  <a:srgbClr val="CC0000"/>
                </a:solidFill>
              </a:rPr>
              <a:t>补</a:t>
            </a:r>
          </a:p>
          <a:p>
            <a:pPr marL="914400" lvl="1" indent="-457200" eaLnBrk="1" hangingPunct="1">
              <a:buFont typeface="Wingdings" panose="05000000000000000000" pitchFamily="2" charset="2"/>
              <a:buNone/>
            </a:pPr>
            <a:endParaRPr lang="en-US" altLang="zh-CN" smtClean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463FE06-E295-45F7-8C23-533F4B2D375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1</a:t>
            </a:r>
            <a:r>
              <a:rPr lang="zh-CN" altLang="en-US" smtClean="0">
                <a:latin typeface="Arial" panose="020B0604020202020204" pitchFamily="34" charset="0"/>
              </a:rPr>
              <a:t>、补码加减运算方法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4475163" cy="127317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mtClean="0">
                <a:latin typeface="Arial" panose="020B0604020202020204" pitchFamily="34" charset="0"/>
              </a:rPr>
              <a:t>补码的</a:t>
            </a:r>
            <a:r>
              <a:rPr lang="zh-CN" altLang="en-US" smtClean="0">
                <a:solidFill>
                  <a:srgbClr val="CC0000"/>
                </a:solidFill>
                <a:latin typeface="Arial" panose="020B0604020202020204" pitchFamily="34" charset="0"/>
              </a:rPr>
              <a:t>加法</a:t>
            </a:r>
            <a:r>
              <a:rPr lang="zh-CN" altLang="en-US" smtClean="0">
                <a:latin typeface="Arial" panose="020B0604020202020204" pitchFamily="34" charset="0"/>
              </a:rPr>
              <a:t>运算公式</a:t>
            </a:r>
            <a:r>
              <a:rPr lang="zh-CN" altLang="en-US" sz="2400" smtClean="0">
                <a:latin typeface="Arial" panose="020B0604020202020204" pitchFamily="34" charset="0"/>
              </a:rPr>
              <a:t>：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mtClean="0">
                <a:latin typeface="Arial" panose="020B0604020202020204" pitchFamily="34" charset="0"/>
              </a:rPr>
              <a:t>[X+Y]</a:t>
            </a:r>
            <a:r>
              <a:rPr lang="zh-CN" altLang="en-US" baseline="-25000" smtClean="0">
                <a:latin typeface="Arial" panose="020B0604020202020204" pitchFamily="34" charset="0"/>
              </a:rPr>
              <a:t>补</a:t>
            </a: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mtClean="0">
                <a:latin typeface="Arial" panose="020B0604020202020204" pitchFamily="34" charset="0"/>
              </a:rPr>
              <a:t>= [X]</a:t>
            </a:r>
            <a:r>
              <a:rPr lang="zh-CN" altLang="en-US" baseline="-25000" smtClean="0">
                <a:latin typeface="Arial" panose="020B0604020202020204" pitchFamily="34" charset="0"/>
              </a:rPr>
              <a:t>补</a:t>
            </a: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mtClean="0">
                <a:latin typeface="Arial" panose="020B0604020202020204" pitchFamily="34" charset="0"/>
              </a:rPr>
              <a:t>+ [Y]</a:t>
            </a:r>
            <a:r>
              <a:rPr lang="zh-CN" altLang="en-US" baseline="-25000" smtClean="0">
                <a:latin typeface="Arial" panose="020B0604020202020204" pitchFamily="34" charset="0"/>
              </a:rPr>
              <a:t>补</a:t>
            </a:r>
          </a:p>
        </p:txBody>
      </p:sp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684213" y="2420938"/>
            <a:ext cx="16557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证明：</a:t>
            </a:r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827088" y="2997200"/>
            <a:ext cx="44180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[X]</a:t>
            </a:r>
            <a:r>
              <a:rPr lang="zh-CN" altLang="en-US" sz="2400" baseline="-25000">
                <a:latin typeface="Arial" panose="020B0604020202020204" pitchFamily="34" charset="0"/>
                <a:ea typeface="宋体" panose="02010600030101010101" pitchFamily="2" charset="-122"/>
              </a:rPr>
              <a:t>补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= 2</a:t>
            </a:r>
            <a:r>
              <a:rPr lang="en-US" altLang="zh-CN" sz="2400" baseline="30000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  + X  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mod  2</a:t>
            </a:r>
            <a:r>
              <a:rPr lang="en-US" altLang="zh-CN" sz="2400" baseline="30000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7223" name="Rectangle 7"/>
          <p:cNvSpPr>
            <a:spLocks noChangeArrowheads="1"/>
          </p:cNvSpPr>
          <p:nvPr/>
        </p:nvSpPr>
        <p:spPr bwMode="auto">
          <a:xfrm>
            <a:off x="827088" y="3573463"/>
            <a:ext cx="44180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[Y]</a:t>
            </a:r>
            <a:r>
              <a:rPr lang="zh-CN" altLang="en-US" sz="2400" baseline="-25000">
                <a:latin typeface="Arial" panose="020B0604020202020204" pitchFamily="34" charset="0"/>
                <a:ea typeface="宋体" panose="02010600030101010101" pitchFamily="2" charset="-122"/>
              </a:rPr>
              <a:t>补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= 2</a:t>
            </a:r>
            <a:r>
              <a:rPr lang="en-US" altLang="zh-CN" sz="2400" baseline="30000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  + Y  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mod  2</a:t>
            </a:r>
            <a:r>
              <a:rPr lang="en-US" altLang="zh-CN" sz="2400" baseline="30000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7224" name="Rectangle 8"/>
          <p:cNvSpPr>
            <a:spLocks noChangeArrowheads="1"/>
          </p:cNvSpPr>
          <p:nvPr/>
        </p:nvSpPr>
        <p:spPr bwMode="auto">
          <a:xfrm>
            <a:off x="827088" y="4122738"/>
            <a:ext cx="714057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[X]</a:t>
            </a:r>
            <a:r>
              <a:rPr lang="zh-CN" altLang="en-US" sz="2400" baseline="-25000">
                <a:latin typeface="Arial" panose="020B0604020202020204" pitchFamily="34" charset="0"/>
                <a:ea typeface="宋体" panose="02010600030101010101" pitchFamily="2" charset="-122"/>
              </a:rPr>
              <a:t>补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+ [Y]</a:t>
            </a:r>
            <a:r>
              <a:rPr lang="zh-CN" altLang="en-US" sz="2400" baseline="-25000">
                <a:latin typeface="Arial" panose="020B0604020202020204" pitchFamily="34" charset="0"/>
                <a:ea typeface="宋体" panose="02010600030101010101" pitchFamily="2" charset="-122"/>
              </a:rPr>
              <a:t>补 	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=  2</a:t>
            </a:r>
            <a:r>
              <a:rPr lang="en-US" altLang="zh-CN" sz="2400" baseline="30000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  + X + 2</a:t>
            </a:r>
            <a:r>
              <a:rPr lang="en-US" altLang="zh-CN" sz="2400" baseline="30000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  + Y  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mod  2</a:t>
            </a:r>
            <a:r>
              <a:rPr lang="en-US" altLang="zh-CN" sz="2400" baseline="30000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7225" name="Rectangle 9"/>
          <p:cNvSpPr>
            <a:spLocks noChangeArrowheads="1"/>
          </p:cNvSpPr>
          <p:nvPr/>
        </p:nvSpPr>
        <p:spPr bwMode="auto">
          <a:xfrm>
            <a:off x="2700338" y="4699000"/>
            <a:ext cx="496887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=  2</a:t>
            </a:r>
            <a:r>
              <a:rPr lang="en-US" altLang="zh-CN" sz="2400" baseline="30000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  + 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X + Y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）  （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mod  2</a:t>
            </a:r>
            <a:r>
              <a:rPr lang="en-US" altLang="zh-CN" sz="2400" baseline="30000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7226" name="Rectangle 10"/>
          <p:cNvSpPr>
            <a:spLocks noChangeArrowheads="1"/>
          </p:cNvSpPr>
          <p:nvPr/>
        </p:nvSpPr>
        <p:spPr bwMode="auto">
          <a:xfrm>
            <a:off x="2700338" y="5300663"/>
            <a:ext cx="3640137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=  [X+Y]</a:t>
            </a:r>
            <a:r>
              <a:rPr lang="zh-CN" altLang="en-US" sz="2400" baseline="-25000">
                <a:latin typeface="Arial" panose="020B0604020202020204" pitchFamily="34" charset="0"/>
                <a:ea typeface="宋体" panose="02010600030101010101" pitchFamily="2" charset="-122"/>
              </a:rPr>
              <a:t>补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  （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mod  2</a:t>
            </a:r>
            <a:r>
              <a:rPr lang="en-US" altLang="zh-CN" sz="2400" baseline="30000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7227" name="Rectangle 11"/>
          <p:cNvSpPr>
            <a:spLocks noChangeArrowheads="1"/>
          </p:cNvSpPr>
          <p:nvPr/>
        </p:nvSpPr>
        <p:spPr bwMode="auto">
          <a:xfrm>
            <a:off x="4668838" y="1052513"/>
            <a:ext cx="4475162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>
                <a:latin typeface="Arial" panose="020B0604020202020204" pitchFamily="34" charset="0"/>
              </a:rPr>
              <a:t>补码的</a:t>
            </a:r>
            <a:r>
              <a:rPr lang="zh-CN" altLang="en-US">
                <a:solidFill>
                  <a:srgbClr val="CC0000"/>
                </a:solidFill>
                <a:latin typeface="Arial" panose="020B0604020202020204" pitchFamily="34" charset="0"/>
              </a:rPr>
              <a:t>减法</a:t>
            </a:r>
            <a:r>
              <a:rPr lang="zh-CN" altLang="en-US">
                <a:latin typeface="Arial" panose="020B0604020202020204" pitchFamily="34" charset="0"/>
              </a:rPr>
              <a:t>运算公式</a:t>
            </a:r>
            <a:r>
              <a:rPr lang="zh-CN" altLang="en-US" sz="2400">
                <a:latin typeface="Arial" panose="020B0604020202020204" pitchFamily="34" charset="0"/>
              </a:rPr>
              <a:t>：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>
                <a:latin typeface="Arial" panose="020B0604020202020204" pitchFamily="34" charset="0"/>
              </a:rPr>
              <a:t>[X-Y]</a:t>
            </a:r>
            <a:r>
              <a:rPr lang="zh-CN" altLang="en-US" baseline="-25000">
                <a:latin typeface="Arial" panose="020B0604020202020204" pitchFamily="34" charset="0"/>
              </a:rPr>
              <a:t>补 </a:t>
            </a:r>
            <a:r>
              <a:rPr lang="en-US" altLang="zh-CN">
                <a:latin typeface="Arial" panose="020B0604020202020204" pitchFamily="34" charset="0"/>
              </a:rPr>
              <a:t>=[X+</a:t>
            </a:r>
            <a:r>
              <a:rPr lang="zh-CN" altLang="en-US">
                <a:latin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</a:rPr>
              <a:t>-Y</a:t>
            </a:r>
            <a:r>
              <a:rPr lang="zh-CN" altLang="en-US">
                <a:latin typeface="Arial" panose="020B0604020202020204" pitchFamily="34" charset="0"/>
              </a:rPr>
              <a:t>）</a:t>
            </a:r>
            <a:r>
              <a:rPr lang="en-US" altLang="zh-CN">
                <a:latin typeface="Arial" panose="020B0604020202020204" pitchFamily="34" charset="0"/>
              </a:rPr>
              <a:t>]</a:t>
            </a:r>
            <a:r>
              <a:rPr lang="zh-CN" altLang="en-US" baseline="-25000">
                <a:latin typeface="Arial" panose="020B0604020202020204" pitchFamily="34" charset="0"/>
              </a:rPr>
              <a:t>补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Arial" panose="020B0604020202020204" pitchFamily="34" charset="0"/>
              </a:rPr>
              <a:t>         </a:t>
            </a:r>
            <a:r>
              <a:rPr lang="en-US" altLang="zh-CN">
                <a:latin typeface="Arial" panose="020B0604020202020204" pitchFamily="34" charset="0"/>
              </a:rPr>
              <a:t>= [X]</a:t>
            </a:r>
            <a:r>
              <a:rPr lang="zh-CN" altLang="en-US" baseline="-25000">
                <a:latin typeface="Arial" panose="020B0604020202020204" pitchFamily="34" charset="0"/>
              </a:rPr>
              <a:t>补</a:t>
            </a:r>
            <a:r>
              <a:rPr lang="zh-CN" altLang="en-US">
                <a:latin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</a:rPr>
              <a:t>+ [-Y]</a:t>
            </a:r>
            <a:r>
              <a:rPr lang="zh-CN" altLang="en-US" baseline="-25000">
                <a:latin typeface="Arial" panose="020B0604020202020204" pitchFamily="34" charset="0"/>
              </a:rPr>
              <a:t>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72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372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372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372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372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372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1372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/>
      <p:bldP spid="137221" grpId="0"/>
      <p:bldP spid="137223" grpId="0"/>
      <p:bldP spid="137224" grpId="0"/>
      <p:bldP spid="137225" grpId="0"/>
      <p:bldP spid="137226" grpId="0"/>
      <p:bldP spid="1372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C6CC623-C19E-43E9-8173-482DD2E2C22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50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179388" y="1052513"/>
            <a:ext cx="3455987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00100" indent="-3429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2573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714500" indent="-3429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171700" indent="-3429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Char char="•"/>
            </a:pPr>
            <a:r>
              <a:rPr lang="en-GB" altLang="zh-CN" sz="2400"/>
              <a:t>X=+0.1011</a:t>
            </a:r>
            <a:r>
              <a:rPr lang="zh-CN" altLang="en-GB" sz="2400"/>
              <a:t>，</a:t>
            </a:r>
            <a:r>
              <a:rPr lang="en-GB" altLang="zh-CN" sz="2400"/>
              <a:t>Y=-0.1101</a:t>
            </a:r>
            <a:r>
              <a:rPr lang="zh-CN" altLang="en-GB" sz="2400"/>
              <a:t>，用补码一位乘法的校正法计算</a:t>
            </a:r>
            <a:r>
              <a:rPr lang="en-GB" altLang="zh-CN" sz="2400"/>
              <a:t>P=X</a:t>
            </a:r>
            <a:r>
              <a:rPr lang="en-GB" altLang="zh-CN" sz="2400">
                <a:latin typeface="Arial" panose="020B0604020202020204" pitchFamily="34" charset="0"/>
              </a:rPr>
              <a:t>·</a:t>
            </a:r>
            <a:r>
              <a:rPr lang="en-GB" altLang="zh-CN" sz="2400"/>
              <a:t>Y</a:t>
            </a:r>
            <a:r>
              <a:rPr lang="zh-CN" altLang="en-GB" sz="2400"/>
              <a:t>。</a:t>
            </a:r>
          </a:p>
          <a:p>
            <a:pPr eaLnBrk="1" hangingPunct="1">
              <a:buClrTx/>
              <a:buFontTx/>
              <a:buNone/>
            </a:pPr>
            <a:r>
              <a:rPr lang="en-GB" altLang="zh-CN" sz="2400"/>
              <a:t>[X]</a:t>
            </a:r>
            <a:r>
              <a:rPr lang="zh-CN" altLang="en-GB" sz="2400" baseline="-25000"/>
              <a:t>补</a:t>
            </a:r>
            <a:r>
              <a:rPr lang="en-GB" altLang="zh-CN" sz="2400"/>
              <a:t>=00.1011   </a:t>
            </a:r>
          </a:p>
          <a:p>
            <a:pPr eaLnBrk="1" hangingPunct="1">
              <a:buClrTx/>
              <a:buFontTx/>
              <a:buNone/>
            </a:pPr>
            <a:r>
              <a:rPr lang="en-GB" altLang="zh-CN" sz="2400"/>
              <a:t>[Y]</a:t>
            </a:r>
            <a:r>
              <a:rPr lang="zh-CN" altLang="en-GB" sz="2400" baseline="-25000"/>
              <a:t>补</a:t>
            </a:r>
            <a:r>
              <a:rPr lang="en-GB" altLang="zh-CN" sz="2400"/>
              <a:t>=11.0011  </a:t>
            </a:r>
          </a:p>
          <a:p>
            <a:pPr eaLnBrk="1" hangingPunct="1">
              <a:buClrTx/>
              <a:buFontTx/>
              <a:buNone/>
            </a:pPr>
            <a:r>
              <a:rPr lang="en-GB" altLang="zh-CN" sz="2400"/>
              <a:t>[-X]</a:t>
            </a:r>
            <a:r>
              <a:rPr lang="zh-CN" altLang="en-GB" sz="2400" baseline="-25000"/>
              <a:t>补</a:t>
            </a:r>
            <a:r>
              <a:rPr lang="en-GB" altLang="zh-CN" sz="2400"/>
              <a:t>=11.0101</a:t>
            </a:r>
            <a:endParaRPr lang="en-US" altLang="zh-CN" sz="2400"/>
          </a:p>
        </p:txBody>
      </p:sp>
      <p:sp>
        <p:nvSpPr>
          <p:cNvPr id="53252" name="Rectangle 3"/>
          <p:cNvSpPr>
            <a:spLocks noChangeArrowheads="1"/>
          </p:cNvSpPr>
          <p:nvPr/>
        </p:nvSpPr>
        <p:spPr bwMode="auto">
          <a:xfrm>
            <a:off x="0" y="198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323850" y="4292600"/>
            <a:ext cx="3311525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zh-CN"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[X·Y]</a:t>
            </a:r>
            <a:r>
              <a:rPr lang="zh-CN" altLang="en-GB" sz="2400" baseline="-250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补</a:t>
            </a:r>
            <a:r>
              <a:rPr lang="zh-CN" altLang="en-GB"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GB" altLang="zh-CN"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 1.0111 0001   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zh-CN"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X·Y = -0.1000 1111</a:t>
            </a:r>
            <a:endParaRPr lang="en-US" altLang="zh-CN" sz="24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 sz="3200">
                <a:solidFill>
                  <a:schemeClr val="bg1"/>
                </a:solidFill>
              </a:rPr>
              <a:t>校正法举例</a:t>
            </a:r>
            <a:r>
              <a:rPr lang="en-GB" altLang="zh-CN" sz="3200">
                <a:solidFill>
                  <a:schemeClr val="bg1"/>
                </a:solidFill>
              </a:rPr>
              <a:t>1</a:t>
            </a:r>
            <a:endParaRPr lang="en-US" altLang="zh-CN" sz="3200">
              <a:solidFill>
                <a:schemeClr val="bg1"/>
              </a:solidFill>
            </a:endParaRPr>
          </a:p>
        </p:txBody>
      </p:sp>
      <p:graphicFrame>
        <p:nvGraphicFramePr>
          <p:cNvPr id="211975" name="Object 7"/>
          <p:cNvGraphicFramePr>
            <a:graphicFrameLocks noChangeAspect="1"/>
          </p:cNvGraphicFramePr>
          <p:nvPr/>
        </p:nvGraphicFramePr>
        <p:xfrm>
          <a:off x="3848100" y="333375"/>
          <a:ext cx="5260975" cy="604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5" name="Visio" r:id="rId3" imgW="2611755" imgH="2927223" progId="Visio.Drawing.11">
                  <p:embed/>
                </p:oleObj>
              </mc:Choice>
              <mc:Fallback>
                <p:oleObj name="Visio" r:id="rId3" imgW="2611755" imgH="2927223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333375"/>
                        <a:ext cx="5260975" cy="60483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119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119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119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0" grpId="0"/>
      <p:bldP spid="21197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A9ECDE9-7B79-419A-9A28-430EA675BFC1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51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611188" y="4437063"/>
            <a:ext cx="2852737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计算结果：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[X*Y]</a:t>
            </a:r>
            <a:r>
              <a:rPr lang="zh-CN" altLang="en-US" sz="2400" baseline="-25000">
                <a:solidFill>
                  <a:srgbClr val="FF0000"/>
                </a:solidFill>
              </a:rPr>
              <a:t>补</a:t>
            </a:r>
            <a:r>
              <a:rPr lang="en-US" altLang="zh-CN" sz="2400">
                <a:solidFill>
                  <a:srgbClr val="FF0000"/>
                </a:solidFill>
              </a:rPr>
              <a:t>=0.10001111</a:t>
            </a:r>
          </a:p>
        </p:txBody>
      </p:sp>
      <p:sp>
        <p:nvSpPr>
          <p:cNvPr id="542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校正法举例</a:t>
            </a:r>
            <a:r>
              <a:rPr lang="en-GB" altLang="zh-CN" smtClean="0"/>
              <a:t>2</a:t>
            </a:r>
            <a:endParaRPr lang="en-US" altLang="zh-CN" smtClean="0"/>
          </a:p>
        </p:txBody>
      </p:sp>
      <p:sp>
        <p:nvSpPr>
          <p:cNvPr id="54277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052513"/>
            <a:ext cx="3382962" cy="3313112"/>
          </a:xfrm>
        </p:spPr>
        <p:txBody>
          <a:bodyPr/>
          <a:lstStyle/>
          <a:p>
            <a:pPr eaLnBrk="1" hangingPunct="1"/>
            <a:r>
              <a:rPr lang="zh-CN" altLang="en-US" smtClean="0"/>
              <a:t>设</a:t>
            </a:r>
            <a:r>
              <a:rPr lang="en-US" altLang="zh-CN" smtClean="0"/>
              <a:t>X=-0.1101 Y=-0.1011,</a:t>
            </a:r>
            <a:r>
              <a:rPr lang="zh-CN" altLang="en-US" smtClean="0"/>
              <a:t>即：</a:t>
            </a:r>
          </a:p>
          <a:p>
            <a:pPr eaLnBrk="1" hangingPunct="1"/>
            <a:r>
              <a:rPr lang="en-US" altLang="zh-CN" smtClean="0"/>
              <a:t>[X]</a:t>
            </a:r>
            <a:r>
              <a:rPr lang="zh-CN" altLang="en-US" baseline="-25000" smtClean="0"/>
              <a:t>补</a:t>
            </a:r>
            <a:r>
              <a:rPr lang="en-US" altLang="zh-CN" smtClean="0"/>
              <a:t>=11.0011</a:t>
            </a:r>
          </a:p>
          <a:p>
            <a:pPr eaLnBrk="1" hangingPunct="1"/>
            <a:r>
              <a:rPr lang="en-US" altLang="zh-CN" smtClean="0"/>
              <a:t>[Y]</a:t>
            </a:r>
            <a:r>
              <a:rPr lang="zh-CN" altLang="en-US" baseline="-25000" smtClean="0"/>
              <a:t>补</a:t>
            </a:r>
            <a:r>
              <a:rPr lang="en-US" altLang="zh-CN" smtClean="0"/>
              <a:t>=11.0101</a:t>
            </a:r>
          </a:p>
          <a:p>
            <a:pPr eaLnBrk="1" hangingPunct="1"/>
            <a:r>
              <a:rPr lang="en-US" altLang="zh-CN" smtClean="0"/>
              <a:t>[-X]</a:t>
            </a:r>
            <a:r>
              <a:rPr lang="zh-CN" altLang="en-US" baseline="-25000" smtClean="0"/>
              <a:t>补</a:t>
            </a:r>
            <a:r>
              <a:rPr lang="en-US" altLang="zh-CN" smtClean="0"/>
              <a:t>=0.1101</a:t>
            </a:r>
          </a:p>
          <a:p>
            <a:pPr eaLnBrk="1" hangingPunct="1"/>
            <a:r>
              <a:rPr lang="zh-CN" altLang="en-US" smtClean="0"/>
              <a:t>求</a:t>
            </a:r>
            <a:r>
              <a:rPr lang="en-US" altLang="zh-CN" smtClean="0"/>
              <a:t>[X*Y]</a:t>
            </a:r>
            <a:r>
              <a:rPr lang="zh-CN" altLang="en-US" baseline="-25000" smtClean="0"/>
              <a:t>补</a:t>
            </a:r>
          </a:p>
        </p:txBody>
      </p:sp>
      <p:graphicFrame>
        <p:nvGraphicFramePr>
          <p:cNvPr id="54278" name="Object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3995738" y="260350"/>
          <a:ext cx="4983162" cy="611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9" name="Visio" r:id="rId3" imgW="2076069" imgH="2550033" progId="Visio.Drawing.11">
                  <p:embed/>
                </p:oleObj>
              </mc:Choice>
              <mc:Fallback>
                <p:oleObj name="Visio" r:id="rId3" imgW="2076069" imgH="2550033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60350"/>
                        <a:ext cx="4983162" cy="61198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3003" name="Picture 11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876925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1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130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3408A5C-56B7-4D68-A234-BF22FBB93F22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52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785225" cy="511333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GB" sz="2400" smtClean="0"/>
              <a:t>做出如下推导</a:t>
            </a:r>
            <a:r>
              <a:rPr lang="zh-CN" altLang="en-US" sz="2400" smtClean="0"/>
              <a:t> ：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[X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US" altLang="zh-CN" sz="2000" smtClean="0"/>
              <a:t>Y]</a:t>
            </a:r>
            <a:r>
              <a:rPr lang="zh-CN" altLang="en-US" sz="2000" baseline="-25000" smtClean="0"/>
              <a:t>补</a:t>
            </a:r>
            <a:r>
              <a:rPr lang="zh-CN" altLang="en-US" sz="2000" smtClean="0"/>
              <a:t> </a:t>
            </a:r>
            <a:r>
              <a:rPr lang="en-US" altLang="zh-CN" sz="2000" smtClean="0"/>
              <a:t>= [X]</a:t>
            </a:r>
            <a:r>
              <a:rPr lang="zh-CN" altLang="en-US" sz="2000" baseline="-25000" smtClean="0"/>
              <a:t>补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zh-CN" altLang="en-GB" sz="2000" smtClean="0"/>
              <a:t>（</a:t>
            </a:r>
            <a:r>
              <a:rPr lang="en-GB" altLang="zh-CN" sz="2000" smtClean="0"/>
              <a:t>0</a:t>
            </a:r>
            <a:r>
              <a:rPr lang="en-US" altLang="zh-CN" sz="2000" smtClean="0"/>
              <a:t>.Y</a:t>
            </a:r>
            <a:r>
              <a:rPr lang="en-US" altLang="zh-CN" sz="2000" baseline="-25000" smtClean="0"/>
              <a:t>1</a:t>
            </a:r>
            <a:r>
              <a:rPr lang="en-US" altLang="zh-CN" sz="2000" smtClean="0">
                <a:latin typeface="Arial" panose="020B0604020202020204" pitchFamily="34" charset="0"/>
              </a:rPr>
              <a:t>……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n</a:t>
            </a:r>
            <a:r>
              <a:rPr lang="zh-CN" altLang="en-GB" sz="2000" smtClean="0"/>
              <a:t>）</a:t>
            </a:r>
            <a:r>
              <a:rPr lang="en-GB" altLang="zh-CN" sz="2000" smtClean="0"/>
              <a:t>+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0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US" altLang="zh-CN" sz="2000" smtClean="0"/>
              <a:t>[-X]</a:t>
            </a:r>
            <a:r>
              <a:rPr lang="zh-CN" altLang="en-US" sz="2000" baseline="-25000" smtClean="0"/>
              <a:t>补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= [X]</a:t>
            </a:r>
            <a:r>
              <a:rPr lang="zh-CN" altLang="en-US" sz="2000" baseline="-25000" smtClean="0"/>
              <a:t>补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zh-CN" altLang="en-GB" sz="2000" smtClean="0"/>
              <a:t>（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1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-1</a:t>
            </a:r>
            <a:r>
              <a:rPr lang="en-GB" altLang="zh-CN" sz="2000" smtClean="0"/>
              <a:t> +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2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-2</a:t>
            </a:r>
            <a:r>
              <a:rPr lang="en-GB" altLang="zh-CN" sz="2000" smtClean="0"/>
              <a:t> + </a:t>
            </a:r>
            <a:r>
              <a:rPr lang="en-US" altLang="zh-CN" sz="2000" smtClean="0">
                <a:latin typeface="Arial" panose="020B0604020202020204" pitchFamily="34" charset="0"/>
              </a:rPr>
              <a:t>……</a:t>
            </a:r>
            <a:r>
              <a:rPr lang="en-GB" altLang="zh-CN" sz="2000" smtClean="0"/>
              <a:t>+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n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-n</a:t>
            </a:r>
            <a:r>
              <a:rPr lang="en-GB" altLang="zh-CN" sz="2000" smtClean="0"/>
              <a:t> -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0</a:t>
            </a:r>
            <a:r>
              <a:rPr lang="zh-CN" altLang="en-GB" sz="2000" smtClean="0"/>
              <a:t>）</a:t>
            </a:r>
            <a:endParaRPr lang="zh-CN" altLang="en-US" sz="2000" smtClean="0"/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= [X]</a:t>
            </a:r>
            <a:r>
              <a:rPr lang="zh-CN" altLang="en-US" sz="2000" baseline="-25000" smtClean="0"/>
              <a:t>补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[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1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zh-CN" altLang="en-GB" sz="2000" smtClean="0"/>
              <a:t>（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0</a:t>
            </a:r>
            <a:r>
              <a:rPr lang="en-GB" altLang="zh-CN" sz="2000" smtClean="0"/>
              <a:t> - 2</a:t>
            </a:r>
            <a:r>
              <a:rPr lang="en-GB" altLang="zh-CN" sz="2000" baseline="30000" smtClean="0"/>
              <a:t>-1</a:t>
            </a:r>
            <a:r>
              <a:rPr lang="zh-CN" altLang="en-GB" sz="2000" smtClean="0"/>
              <a:t>）</a:t>
            </a:r>
            <a:r>
              <a:rPr lang="en-GB" altLang="zh-CN" sz="2000" smtClean="0"/>
              <a:t>+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2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zh-CN" altLang="en-GB" sz="2000" smtClean="0"/>
              <a:t>（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-1</a:t>
            </a:r>
            <a:r>
              <a:rPr lang="en-GB" altLang="zh-CN" sz="2000" smtClean="0"/>
              <a:t> - 2</a:t>
            </a:r>
            <a:r>
              <a:rPr lang="en-GB" altLang="zh-CN" sz="2000" baseline="30000" smtClean="0"/>
              <a:t>-2</a:t>
            </a:r>
            <a:r>
              <a:rPr lang="zh-CN" altLang="en-GB" sz="2000" smtClean="0"/>
              <a:t>）</a:t>
            </a:r>
            <a:r>
              <a:rPr lang="en-GB" altLang="zh-CN" sz="2000" smtClean="0"/>
              <a:t>+ </a:t>
            </a:r>
            <a:r>
              <a:rPr lang="en-US" altLang="zh-CN" sz="2000" smtClean="0">
                <a:latin typeface="Arial" panose="020B0604020202020204" pitchFamily="34" charset="0"/>
              </a:rPr>
              <a:t>……</a:t>
            </a:r>
            <a:r>
              <a:rPr lang="en-GB" altLang="zh-CN" sz="2000" smtClean="0"/>
              <a:t>+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n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zh-CN" altLang="en-GB" sz="2000" smtClean="0"/>
              <a:t>（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-n+1</a:t>
            </a:r>
            <a:r>
              <a:rPr lang="en-GB" altLang="zh-CN" sz="2000" smtClean="0"/>
              <a:t> - 2</a:t>
            </a:r>
            <a:r>
              <a:rPr lang="en-GB" altLang="zh-CN" sz="2000" baseline="30000" smtClean="0"/>
              <a:t>-n</a:t>
            </a:r>
            <a:r>
              <a:rPr lang="zh-CN" altLang="en-GB" sz="2000" smtClean="0"/>
              <a:t>）</a:t>
            </a:r>
            <a:r>
              <a:rPr lang="en-GB" altLang="zh-CN" sz="2000" smtClean="0"/>
              <a:t>-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0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0</a:t>
            </a:r>
            <a:r>
              <a:rPr lang="en-GB" altLang="zh-CN" sz="2000" smtClean="0"/>
              <a:t>]</a:t>
            </a:r>
            <a:endParaRPr lang="en-US" altLang="zh-CN" sz="2000" smtClean="0"/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= [X]</a:t>
            </a:r>
            <a:r>
              <a:rPr lang="zh-CN" altLang="en-US" sz="2000" baseline="-25000" smtClean="0"/>
              <a:t>补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[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1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0</a:t>
            </a:r>
            <a:r>
              <a:rPr lang="en-GB" altLang="zh-CN" sz="2000" smtClean="0"/>
              <a:t> -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1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-1</a:t>
            </a:r>
            <a:r>
              <a:rPr lang="en-GB" altLang="zh-CN" sz="2000" smtClean="0"/>
              <a:t> +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2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-1</a:t>
            </a:r>
            <a:r>
              <a:rPr lang="en-GB" altLang="zh-CN" sz="2000" smtClean="0"/>
              <a:t> -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2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-2 </a:t>
            </a:r>
            <a:r>
              <a:rPr lang="en-GB" altLang="zh-CN" sz="2000" smtClean="0"/>
              <a:t>+ </a:t>
            </a:r>
            <a:r>
              <a:rPr lang="en-US" altLang="zh-CN" sz="2000" smtClean="0">
                <a:latin typeface="Arial" panose="020B0604020202020204" pitchFamily="34" charset="0"/>
              </a:rPr>
              <a:t>……</a:t>
            </a:r>
            <a:r>
              <a:rPr lang="en-GB" altLang="zh-CN" sz="2000" smtClean="0"/>
              <a:t>+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n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-n+1</a:t>
            </a:r>
            <a:r>
              <a:rPr lang="en-GB" altLang="zh-CN" sz="2000" smtClean="0"/>
              <a:t> -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n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-n</a:t>
            </a:r>
            <a:r>
              <a:rPr lang="en-GB" altLang="zh-CN" sz="2000" smtClean="0"/>
              <a:t> -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0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0</a:t>
            </a:r>
            <a:r>
              <a:rPr lang="en-GB" altLang="zh-CN" sz="2000" smtClean="0"/>
              <a:t>]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GB" altLang="zh-CN" sz="2000" smtClean="0"/>
              <a:t>= </a:t>
            </a:r>
            <a:r>
              <a:rPr lang="en-US" altLang="zh-CN" sz="2000" smtClean="0"/>
              <a:t>[X]</a:t>
            </a:r>
            <a:r>
              <a:rPr lang="zh-CN" altLang="en-US" sz="2000" baseline="-25000" smtClean="0"/>
              <a:t>补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[</a:t>
            </a:r>
            <a:r>
              <a:rPr lang="zh-CN" altLang="en-GB" sz="2000" smtClean="0"/>
              <a:t>（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1</a:t>
            </a:r>
            <a:r>
              <a:rPr lang="en-GB" altLang="zh-CN" sz="2000" smtClean="0"/>
              <a:t>-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0</a:t>
            </a:r>
            <a:r>
              <a:rPr lang="zh-CN" altLang="en-GB" sz="2000" smtClean="0"/>
              <a:t>）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0</a:t>
            </a:r>
            <a:r>
              <a:rPr lang="en-GB" altLang="zh-CN" sz="2000" smtClean="0"/>
              <a:t> +</a:t>
            </a:r>
            <a:r>
              <a:rPr lang="zh-CN" altLang="en-GB" sz="2000" smtClean="0"/>
              <a:t>（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2</a:t>
            </a:r>
            <a:r>
              <a:rPr lang="en-GB" altLang="zh-CN" sz="2000" smtClean="0"/>
              <a:t>-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1</a:t>
            </a:r>
            <a:r>
              <a:rPr lang="zh-CN" altLang="en-GB" sz="2000" smtClean="0"/>
              <a:t>）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-1</a:t>
            </a:r>
            <a:r>
              <a:rPr lang="en-GB" altLang="zh-CN" sz="2000" smtClean="0"/>
              <a:t> +</a:t>
            </a:r>
            <a:r>
              <a:rPr lang="zh-CN" altLang="en-GB" sz="2000" smtClean="0"/>
              <a:t>（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3</a:t>
            </a:r>
            <a:r>
              <a:rPr lang="en-GB" altLang="zh-CN" sz="2000" smtClean="0"/>
              <a:t>-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2</a:t>
            </a:r>
            <a:r>
              <a:rPr lang="zh-CN" altLang="en-GB" sz="2000" smtClean="0"/>
              <a:t>）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-2 </a:t>
            </a:r>
            <a:r>
              <a:rPr lang="en-GB" altLang="zh-CN" sz="2000" smtClean="0"/>
              <a:t>+ </a:t>
            </a:r>
            <a:r>
              <a:rPr lang="en-US" altLang="zh-CN" sz="2000" smtClean="0">
                <a:latin typeface="Arial" panose="020B0604020202020204" pitchFamily="34" charset="0"/>
              </a:rPr>
              <a:t>……</a:t>
            </a:r>
            <a:r>
              <a:rPr lang="en-GB" altLang="zh-CN" sz="2000" smtClean="0"/>
              <a:t>+ </a:t>
            </a:r>
            <a:r>
              <a:rPr lang="zh-CN" altLang="en-GB" sz="2000" smtClean="0"/>
              <a:t>（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n</a:t>
            </a:r>
            <a:r>
              <a:rPr lang="en-US" altLang="zh-CN" sz="2000" smtClean="0"/>
              <a:t>- Y</a:t>
            </a:r>
            <a:r>
              <a:rPr lang="en-US" altLang="zh-CN" sz="2000" baseline="-25000" smtClean="0"/>
              <a:t>n-1</a:t>
            </a:r>
            <a:r>
              <a:rPr lang="zh-CN" altLang="en-GB" sz="2000" smtClean="0"/>
              <a:t>）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-n+1</a:t>
            </a:r>
            <a:r>
              <a:rPr lang="en-GB" altLang="zh-CN" sz="2000" smtClean="0"/>
              <a:t> -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n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-n</a:t>
            </a:r>
            <a:r>
              <a:rPr lang="en-GB" altLang="zh-CN" sz="2000" smtClean="0"/>
              <a:t>]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GB" altLang="zh-CN" sz="2000" smtClean="0"/>
              <a:t>=  </a:t>
            </a:r>
            <a:r>
              <a:rPr lang="en-US" altLang="zh-CN" sz="2000" smtClean="0"/>
              <a:t>[X]</a:t>
            </a:r>
            <a:r>
              <a:rPr lang="zh-CN" altLang="en-US" sz="2000" baseline="-25000" smtClean="0"/>
              <a:t>补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[</a:t>
            </a:r>
            <a:r>
              <a:rPr lang="zh-CN" altLang="en-GB" sz="2000" smtClean="0"/>
              <a:t>（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1</a:t>
            </a:r>
            <a:r>
              <a:rPr lang="en-GB" altLang="zh-CN" sz="2000" smtClean="0"/>
              <a:t>-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0</a:t>
            </a:r>
            <a:r>
              <a:rPr lang="zh-CN" altLang="en-GB" sz="2000" smtClean="0"/>
              <a:t>）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0</a:t>
            </a:r>
            <a:r>
              <a:rPr lang="en-GB" altLang="zh-CN" sz="2000" smtClean="0"/>
              <a:t> +</a:t>
            </a:r>
            <a:r>
              <a:rPr lang="zh-CN" altLang="en-GB" sz="2000" smtClean="0"/>
              <a:t>（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2</a:t>
            </a:r>
            <a:r>
              <a:rPr lang="en-GB" altLang="zh-CN" sz="2000" smtClean="0"/>
              <a:t>-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1</a:t>
            </a:r>
            <a:r>
              <a:rPr lang="zh-CN" altLang="en-GB" sz="2000" smtClean="0"/>
              <a:t>）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-1</a:t>
            </a:r>
            <a:r>
              <a:rPr lang="en-GB" altLang="zh-CN" sz="2000" smtClean="0"/>
              <a:t> +</a:t>
            </a:r>
            <a:r>
              <a:rPr lang="zh-CN" altLang="en-GB" sz="2000" smtClean="0"/>
              <a:t>（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3</a:t>
            </a:r>
            <a:r>
              <a:rPr lang="en-GB" altLang="zh-CN" sz="2000" smtClean="0"/>
              <a:t>-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2</a:t>
            </a:r>
            <a:r>
              <a:rPr lang="zh-CN" altLang="en-GB" sz="2000" smtClean="0"/>
              <a:t>）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-2 </a:t>
            </a:r>
            <a:r>
              <a:rPr lang="en-GB" altLang="zh-CN" sz="2000" smtClean="0"/>
              <a:t>+ </a:t>
            </a:r>
            <a:r>
              <a:rPr lang="en-US" altLang="zh-CN" sz="2000" smtClean="0">
                <a:latin typeface="Arial" panose="020B0604020202020204" pitchFamily="34" charset="0"/>
              </a:rPr>
              <a:t>……</a:t>
            </a:r>
            <a:r>
              <a:rPr lang="en-GB" altLang="zh-CN" sz="2000" smtClean="0"/>
              <a:t>+ </a:t>
            </a:r>
            <a:r>
              <a:rPr lang="zh-CN" altLang="en-GB" sz="2000" smtClean="0"/>
              <a:t>（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n</a:t>
            </a:r>
            <a:r>
              <a:rPr lang="en-US" altLang="zh-CN" sz="2000" smtClean="0"/>
              <a:t>- Y</a:t>
            </a:r>
            <a:r>
              <a:rPr lang="en-US" altLang="zh-CN" sz="2000" baseline="-25000" smtClean="0"/>
              <a:t>n-1</a:t>
            </a:r>
            <a:r>
              <a:rPr lang="zh-CN" altLang="en-GB" sz="2000" smtClean="0"/>
              <a:t>）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-n+1</a:t>
            </a:r>
            <a:r>
              <a:rPr lang="en-GB" altLang="zh-CN" sz="2000" smtClean="0"/>
              <a:t> +</a:t>
            </a:r>
            <a:r>
              <a:rPr lang="zh-CN" altLang="en-GB" sz="2000" smtClean="0"/>
              <a:t>（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n+1</a:t>
            </a:r>
            <a:r>
              <a:rPr lang="en-GB" altLang="zh-CN" sz="2000" smtClean="0"/>
              <a:t> - 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n</a:t>
            </a:r>
            <a:r>
              <a:rPr lang="zh-CN" altLang="en-GB" sz="2000" smtClean="0"/>
              <a:t>）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-n</a:t>
            </a:r>
            <a:r>
              <a:rPr lang="en-GB" altLang="zh-CN" sz="2000" smtClean="0"/>
              <a:t>]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GB" altLang="zh-CN" sz="2000" smtClean="0"/>
              <a:t>=  </a:t>
            </a:r>
            <a:r>
              <a:rPr lang="en-US" altLang="zh-CN" sz="2000" smtClean="0"/>
              <a:t>[X]</a:t>
            </a:r>
            <a:r>
              <a:rPr lang="zh-CN" altLang="en-US" sz="2000" baseline="-25000" smtClean="0"/>
              <a:t>补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zh-CN" altLang="en-GB" sz="2000" smtClean="0"/>
              <a:t>（</a:t>
            </a:r>
            <a:r>
              <a:rPr lang="en-GB" altLang="zh-CN" sz="2000" smtClean="0"/>
              <a:t>a</a:t>
            </a:r>
            <a:r>
              <a:rPr lang="en-US" altLang="zh-CN" sz="2000" baseline="-25000" smtClean="0"/>
              <a:t>0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0</a:t>
            </a:r>
            <a:r>
              <a:rPr lang="en-GB" altLang="zh-CN" sz="2000" smtClean="0"/>
              <a:t> + a</a:t>
            </a:r>
            <a:r>
              <a:rPr lang="en-US" altLang="zh-CN" sz="2000" baseline="-25000" smtClean="0"/>
              <a:t>1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-1</a:t>
            </a:r>
            <a:r>
              <a:rPr lang="en-GB" altLang="zh-CN" sz="2000" smtClean="0"/>
              <a:t> + a</a:t>
            </a:r>
            <a:r>
              <a:rPr lang="en-US" altLang="zh-CN" sz="2000" baseline="-25000" smtClean="0"/>
              <a:t>2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-2</a:t>
            </a:r>
            <a:r>
              <a:rPr lang="en-GB" altLang="zh-CN" sz="2000" smtClean="0"/>
              <a:t> + </a:t>
            </a:r>
            <a:r>
              <a:rPr lang="en-US" altLang="zh-CN" sz="2000" smtClean="0">
                <a:latin typeface="Arial" panose="020B0604020202020204" pitchFamily="34" charset="0"/>
              </a:rPr>
              <a:t>……</a:t>
            </a:r>
            <a:r>
              <a:rPr lang="en-GB" altLang="zh-CN" sz="2000" smtClean="0"/>
              <a:t>+ a</a:t>
            </a:r>
            <a:r>
              <a:rPr lang="en-US" altLang="zh-CN" sz="2000" baseline="-25000" smtClean="0"/>
              <a:t>n-1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-n+1</a:t>
            </a:r>
            <a:r>
              <a:rPr lang="en-GB" altLang="zh-CN" sz="2000" smtClean="0"/>
              <a:t> + a</a:t>
            </a:r>
            <a:r>
              <a:rPr lang="en-US" altLang="zh-CN" sz="2000" baseline="-25000" smtClean="0"/>
              <a:t>n</a:t>
            </a:r>
            <a:r>
              <a:rPr lang="en-GB" altLang="zh-CN" sz="2000" smtClean="0">
                <a:latin typeface="Arial" panose="020B0604020202020204" pitchFamily="34" charset="0"/>
              </a:rPr>
              <a:t>·</a:t>
            </a:r>
            <a:r>
              <a:rPr lang="en-GB" altLang="zh-CN" sz="2000" smtClean="0"/>
              <a:t>2</a:t>
            </a:r>
            <a:r>
              <a:rPr lang="en-GB" altLang="zh-CN" sz="2000" baseline="30000" smtClean="0"/>
              <a:t>-n</a:t>
            </a:r>
            <a:r>
              <a:rPr lang="zh-CN" altLang="en-GB" sz="2000" smtClean="0"/>
              <a:t>）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GB" sz="2000" smtClean="0"/>
              <a:t>其中，将乘数</a:t>
            </a:r>
            <a:r>
              <a:rPr lang="en-GB" altLang="zh-CN" sz="2000" smtClean="0"/>
              <a:t>Y</a:t>
            </a:r>
            <a:r>
              <a:rPr lang="zh-CN" altLang="en-GB" sz="2000" smtClean="0"/>
              <a:t>的补码在最末位添加一位附加位</a:t>
            </a:r>
            <a:r>
              <a:rPr lang="en-US" altLang="zh-CN" sz="2000" smtClean="0"/>
              <a:t>Y</a:t>
            </a:r>
            <a:r>
              <a:rPr lang="en-US" altLang="zh-CN" sz="2000" baseline="-25000" smtClean="0"/>
              <a:t>n+1</a:t>
            </a:r>
            <a:r>
              <a:rPr lang="zh-CN" altLang="en-US" sz="2000" smtClean="0"/>
              <a:t>（初始为</a:t>
            </a:r>
            <a:r>
              <a:rPr lang="en-US" altLang="zh-CN" sz="2000" smtClean="0"/>
              <a:t>0</a:t>
            </a:r>
            <a:r>
              <a:rPr lang="zh-CN" altLang="en-US" sz="2000" smtClean="0"/>
              <a:t>）</a:t>
            </a:r>
            <a:r>
              <a:rPr lang="zh-CN" altLang="en-GB" sz="2000" smtClean="0"/>
              <a:t>，</a:t>
            </a:r>
            <a:r>
              <a:rPr lang="en-GB" altLang="zh-CN" sz="2000" smtClean="0">
                <a:solidFill>
                  <a:srgbClr val="CC0000"/>
                </a:solidFill>
              </a:rPr>
              <a:t>a</a:t>
            </a:r>
            <a:r>
              <a:rPr lang="en-US" altLang="zh-CN" sz="2000" baseline="-25000" smtClean="0">
                <a:solidFill>
                  <a:srgbClr val="CC0000"/>
                </a:solidFill>
              </a:rPr>
              <a:t>i</a:t>
            </a:r>
            <a:r>
              <a:rPr lang="en-GB" altLang="zh-CN" sz="2000" smtClean="0">
                <a:solidFill>
                  <a:srgbClr val="CC0000"/>
                </a:solidFill>
              </a:rPr>
              <a:t>=</a:t>
            </a:r>
            <a:r>
              <a:rPr lang="en-US" altLang="zh-CN" sz="2000" smtClean="0">
                <a:solidFill>
                  <a:srgbClr val="CC0000"/>
                </a:solidFill>
              </a:rPr>
              <a:t> Y</a:t>
            </a:r>
            <a:r>
              <a:rPr lang="en-US" altLang="zh-CN" sz="2000" baseline="-25000" smtClean="0">
                <a:solidFill>
                  <a:srgbClr val="CC0000"/>
                </a:solidFill>
              </a:rPr>
              <a:t>i+1</a:t>
            </a:r>
            <a:r>
              <a:rPr lang="en-GB" altLang="zh-CN" sz="2000" smtClean="0">
                <a:solidFill>
                  <a:srgbClr val="CC0000"/>
                </a:solidFill>
              </a:rPr>
              <a:t>- </a:t>
            </a:r>
            <a:r>
              <a:rPr lang="en-US" altLang="zh-CN" sz="2000" smtClean="0">
                <a:solidFill>
                  <a:srgbClr val="CC0000"/>
                </a:solidFill>
              </a:rPr>
              <a:t>Y</a:t>
            </a:r>
            <a:r>
              <a:rPr lang="en-US" altLang="zh-CN" sz="2000" baseline="-25000" smtClean="0">
                <a:solidFill>
                  <a:srgbClr val="CC0000"/>
                </a:solidFill>
              </a:rPr>
              <a:t>i</a:t>
            </a:r>
            <a:r>
              <a:rPr lang="en-US" altLang="zh-CN" sz="2000" smtClean="0"/>
              <a:t> </a:t>
            </a:r>
            <a:r>
              <a:rPr lang="zh-CN" altLang="en-GB" sz="2000" smtClean="0"/>
              <a:t>，</a:t>
            </a:r>
            <a:r>
              <a:rPr lang="en-US" altLang="zh-CN" sz="2000" smtClean="0"/>
              <a:t>i=0</a:t>
            </a:r>
            <a:r>
              <a:rPr lang="zh-CN" altLang="en-GB" sz="2000" smtClean="0"/>
              <a:t>，</a:t>
            </a:r>
            <a:r>
              <a:rPr lang="en-US" altLang="zh-CN" sz="2000" smtClean="0"/>
              <a:t>1</a:t>
            </a:r>
            <a:r>
              <a:rPr lang="zh-CN" altLang="en-GB" sz="2000" smtClean="0"/>
              <a:t>，</a:t>
            </a:r>
            <a:r>
              <a:rPr lang="en-US" altLang="zh-CN" sz="2000" smtClean="0">
                <a:latin typeface="Arial" panose="020B0604020202020204" pitchFamily="34" charset="0"/>
              </a:rPr>
              <a:t>……</a:t>
            </a:r>
            <a:r>
              <a:rPr lang="zh-CN" altLang="en-GB" sz="2000" smtClean="0"/>
              <a:t>，</a:t>
            </a:r>
            <a:r>
              <a:rPr lang="en-US" altLang="zh-CN" sz="2000" smtClean="0"/>
              <a:t>n-1</a:t>
            </a:r>
            <a:r>
              <a:rPr lang="zh-CN" altLang="en-GB" sz="2000" smtClean="0"/>
              <a:t>，</a:t>
            </a:r>
            <a:r>
              <a:rPr lang="en-US" altLang="zh-CN" sz="2000" smtClean="0"/>
              <a:t>n</a:t>
            </a:r>
            <a:r>
              <a:rPr lang="zh-CN" altLang="en-US" sz="2000" smtClean="0"/>
              <a:t>。</a:t>
            </a:r>
          </a:p>
        </p:txBody>
      </p:sp>
      <p:sp>
        <p:nvSpPr>
          <p:cNvPr id="214019" name="Text Box 3"/>
          <p:cNvSpPr txBox="1">
            <a:spLocks noChangeArrowheads="1"/>
          </p:cNvSpPr>
          <p:nvPr/>
        </p:nvSpPr>
        <p:spPr bwMode="auto">
          <a:xfrm>
            <a:off x="4427538" y="4508500"/>
            <a:ext cx="576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0</a:t>
            </a:r>
          </a:p>
        </p:txBody>
      </p:sp>
      <p:sp>
        <p:nvSpPr>
          <p:cNvPr id="55301" name="Freeform 4"/>
          <p:cNvSpPr>
            <a:spLocks/>
          </p:cNvSpPr>
          <p:nvPr/>
        </p:nvSpPr>
        <p:spPr bwMode="auto">
          <a:xfrm>
            <a:off x="2339975" y="4868863"/>
            <a:ext cx="2016125" cy="142875"/>
          </a:xfrm>
          <a:custGeom>
            <a:avLst/>
            <a:gdLst>
              <a:gd name="T0" fmla="*/ 0 w 1270"/>
              <a:gd name="T1" fmla="*/ 0 h 90"/>
              <a:gd name="T2" fmla="*/ 1144150938 w 1270"/>
              <a:gd name="T3" fmla="*/ 226814063 h 90"/>
              <a:gd name="T4" fmla="*/ 2147483647 w 1270"/>
              <a:gd name="T5" fmla="*/ 0 h 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70" h="90">
                <a:moveTo>
                  <a:pt x="0" y="0"/>
                </a:moveTo>
                <a:cubicBezTo>
                  <a:pt x="121" y="45"/>
                  <a:pt x="242" y="90"/>
                  <a:pt x="454" y="90"/>
                </a:cubicBezTo>
                <a:cubicBezTo>
                  <a:pt x="666" y="90"/>
                  <a:pt x="968" y="45"/>
                  <a:pt x="1270" y="0"/>
                </a:cubicBezTo>
              </a:path>
            </a:pathLst>
          </a:custGeom>
          <a:noFill/>
          <a:ln w="9525" cap="rnd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</a:t>
            </a:r>
            <a:r>
              <a:rPr lang="zh-CN" altLang="en-GB" smtClean="0"/>
              <a:t>补码一位乘法</a:t>
            </a:r>
            <a:r>
              <a:rPr lang="en-GB" altLang="zh-CN" smtClean="0">
                <a:latin typeface="Arial" panose="020B0604020202020204" pitchFamily="34" charset="0"/>
              </a:rPr>
              <a:t>——</a:t>
            </a:r>
            <a:r>
              <a:rPr lang="en-GB" altLang="zh-CN" smtClean="0"/>
              <a:t>Booth</a:t>
            </a:r>
            <a:r>
              <a:rPr lang="zh-CN" altLang="en-GB" smtClean="0"/>
              <a:t>算法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3E9F49C-D05A-4F81-B140-AA7E5CF318A1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53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323" name="Rectangle 10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Booth</a:t>
            </a:r>
            <a:r>
              <a:rPr lang="zh-CN" altLang="en-GB" smtClean="0"/>
              <a:t>算法的运算规则</a:t>
            </a:r>
            <a:endParaRPr lang="zh-CN" altLang="en-US" smtClean="0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052513"/>
            <a:ext cx="7561263" cy="5175250"/>
          </a:xfrm>
        </p:spPr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zh-CN" altLang="en-US" sz="2200" smtClean="0"/>
              <a:t>假设</a:t>
            </a:r>
            <a:r>
              <a:rPr lang="en-US" altLang="zh-CN" sz="2200" smtClean="0"/>
              <a:t>[Y]</a:t>
            </a:r>
            <a:r>
              <a:rPr lang="zh-CN" altLang="en-US" sz="2200" baseline="-25000" smtClean="0"/>
              <a:t>补</a:t>
            </a:r>
            <a:r>
              <a:rPr lang="zh-CN" altLang="en-US" sz="2200" smtClean="0"/>
              <a:t> </a:t>
            </a:r>
            <a:r>
              <a:rPr lang="en-US" altLang="zh-CN" sz="2200" smtClean="0"/>
              <a:t>= Y0  .Y1</a:t>
            </a:r>
            <a:r>
              <a:rPr lang="en-US" altLang="zh-CN" sz="2200" smtClean="0">
                <a:latin typeface="Arial" panose="020B0604020202020204" pitchFamily="34" charset="0"/>
              </a:rPr>
              <a:t>……</a:t>
            </a:r>
            <a:r>
              <a:rPr lang="en-US" altLang="zh-CN" sz="2200" smtClean="0"/>
              <a:t>Yn </a:t>
            </a:r>
            <a:endParaRPr lang="zh-CN" altLang="en-GB" sz="2200" smtClean="0"/>
          </a:p>
          <a:p>
            <a:pPr marL="457200" indent="-457200" eaLnBrk="1" hangingPunct="1">
              <a:buFont typeface="Wingdings" panose="05000000000000000000" pitchFamily="2" charset="2"/>
              <a:buAutoNum type="circleNumDbPlain"/>
            </a:pPr>
            <a:r>
              <a:rPr lang="zh-CN" altLang="en-GB" sz="2200" smtClean="0"/>
              <a:t>被乘数</a:t>
            </a:r>
            <a:r>
              <a:rPr lang="en-GB" altLang="zh-CN" sz="2200" smtClean="0"/>
              <a:t>X</a:t>
            </a:r>
            <a:r>
              <a:rPr lang="zh-CN" altLang="en-GB" sz="2200" smtClean="0"/>
              <a:t>和乘数</a:t>
            </a:r>
            <a:r>
              <a:rPr lang="en-GB" altLang="zh-CN" sz="2200" smtClean="0"/>
              <a:t>Y</a:t>
            </a:r>
            <a:r>
              <a:rPr lang="zh-CN" altLang="en-GB" sz="2200" smtClean="0"/>
              <a:t>均以补码的形式参加乘法运算，运算的结果是积的补码。</a:t>
            </a:r>
          </a:p>
          <a:p>
            <a:pPr marL="457200" indent="-457200" eaLnBrk="1" hangingPunct="1">
              <a:buFont typeface="Wingdings" panose="05000000000000000000" pitchFamily="2" charset="2"/>
              <a:buAutoNum type="circleNumDbPlain"/>
            </a:pPr>
            <a:r>
              <a:rPr lang="zh-CN" altLang="en-GB" sz="2200" smtClean="0"/>
              <a:t>部分积和被乘数</a:t>
            </a:r>
            <a:r>
              <a:rPr lang="en-GB" altLang="zh-CN" sz="2200" smtClean="0"/>
              <a:t>X</a:t>
            </a:r>
            <a:r>
              <a:rPr lang="zh-CN" altLang="en-GB" sz="2200" smtClean="0"/>
              <a:t>采用双符号位，乘数</a:t>
            </a:r>
            <a:r>
              <a:rPr lang="en-GB" altLang="zh-CN" sz="2200" smtClean="0"/>
              <a:t>Y</a:t>
            </a:r>
            <a:r>
              <a:rPr lang="zh-CN" altLang="en-GB" sz="2200" smtClean="0"/>
              <a:t>采用单符号位。</a:t>
            </a:r>
          </a:p>
          <a:p>
            <a:pPr marL="457200" indent="-457200" eaLnBrk="1" hangingPunct="1">
              <a:buFont typeface="Wingdings" panose="05000000000000000000" pitchFamily="2" charset="2"/>
              <a:buAutoNum type="circleNumDbPlain"/>
            </a:pPr>
            <a:r>
              <a:rPr lang="zh-CN" altLang="en-GB" sz="2200" smtClean="0"/>
              <a:t>初始部分积为</a:t>
            </a:r>
            <a:r>
              <a:rPr lang="en-GB" altLang="zh-CN" sz="2200" smtClean="0"/>
              <a:t>0</a:t>
            </a:r>
            <a:r>
              <a:rPr lang="zh-CN" altLang="en-GB" sz="2200" smtClean="0"/>
              <a:t>；运算前，在乘数</a:t>
            </a:r>
            <a:r>
              <a:rPr lang="en-GB" altLang="zh-CN" sz="2200" smtClean="0"/>
              <a:t>Y</a:t>
            </a:r>
            <a:r>
              <a:rPr lang="zh-CN" altLang="en-GB" sz="2200" smtClean="0"/>
              <a:t>的补码末位后添加一位附加位</a:t>
            </a:r>
            <a:r>
              <a:rPr lang="en-GB" altLang="zh-CN" sz="2200" smtClean="0"/>
              <a:t>Yn+1</a:t>
            </a:r>
            <a:r>
              <a:rPr lang="zh-CN" altLang="en-GB" sz="2200" smtClean="0"/>
              <a:t>，初始为</a:t>
            </a:r>
            <a:r>
              <a:rPr lang="en-GB" altLang="zh-CN" sz="2200" smtClean="0"/>
              <a:t>0</a:t>
            </a:r>
            <a:r>
              <a:rPr lang="zh-CN" altLang="en-GB" sz="2200" smtClean="0"/>
              <a:t>。</a:t>
            </a:r>
          </a:p>
          <a:p>
            <a:pPr marL="457200" indent="-457200" eaLnBrk="1" hangingPunct="1">
              <a:buFont typeface="Wingdings" panose="05000000000000000000" pitchFamily="2" charset="2"/>
              <a:buAutoNum type="circleNumDbPlain"/>
            </a:pPr>
            <a:r>
              <a:rPr lang="zh-CN" altLang="en-GB" sz="2200" smtClean="0"/>
              <a:t>根据</a:t>
            </a:r>
            <a:r>
              <a:rPr lang="en-GB" altLang="zh-CN" sz="2200" smtClean="0"/>
              <a:t>YnYn+1</a:t>
            </a:r>
            <a:r>
              <a:rPr lang="zh-CN" altLang="en-GB" sz="2200" smtClean="0"/>
              <a:t>的值，按照表</a:t>
            </a:r>
            <a:r>
              <a:rPr lang="en-GB" altLang="zh-CN" sz="2200" smtClean="0"/>
              <a:t>4.3</a:t>
            </a:r>
            <a:r>
              <a:rPr lang="zh-CN" altLang="en-GB" sz="2200" smtClean="0"/>
              <a:t>进行累加右移操作，右移时遵循补码的移位规则。</a:t>
            </a:r>
          </a:p>
          <a:p>
            <a:pPr marL="457200" indent="-457200" eaLnBrk="1" hangingPunct="1">
              <a:buFont typeface="Wingdings" panose="05000000000000000000" pitchFamily="2" charset="2"/>
              <a:buAutoNum type="circleNumDbPlain"/>
            </a:pPr>
            <a:r>
              <a:rPr lang="zh-CN" altLang="en-GB" sz="2200" smtClean="0"/>
              <a:t>累加</a:t>
            </a:r>
            <a:r>
              <a:rPr lang="en-GB" altLang="zh-CN" sz="2200" smtClean="0"/>
              <a:t>n+1</a:t>
            </a:r>
            <a:r>
              <a:rPr lang="zh-CN" altLang="en-GB" sz="2200" smtClean="0"/>
              <a:t>次，右移</a:t>
            </a:r>
            <a:r>
              <a:rPr lang="en-GB" altLang="zh-CN" sz="2200" smtClean="0"/>
              <a:t>n</a:t>
            </a:r>
            <a:r>
              <a:rPr lang="zh-CN" altLang="en-GB" sz="2200" smtClean="0"/>
              <a:t>次，即最后一次不右移。</a:t>
            </a:r>
            <a:endParaRPr lang="zh-CN" altLang="en-US" sz="2200" smtClean="0">
              <a:solidFill>
                <a:schemeClr val="tx2"/>
              </a:solidFill>
            </a:endParaRPr>
          </a:p>
          <a:p>
            <a:pPr marL="1295400" lvl="2" indent="-381000" eaLnBrk="1" hangingPunct="1"/>
            <a:endParaRPr lang="en-US" altLang="zh-CN" sz="2200" smtClean="0">
              <a:solidFill>
                <a:schemeClr val="tx2"/>
              </a:solidFill>
            </a:endParaRPr>
          </a:p>
        </p:txBody>
      </p:sp>
      <p:graphicFrame>
        <p:nvGraphicFramePr>
          <p:cNvPr id="215154" name="Group 114"/>
          <p:cNvGraphicFramePr>
            <a:graphicFrameLocks noGrp="1"/>
          </p:cNvGraphicFramePr>
          <p:nvPr>
            <p:ph sz="half" idx="2"/>
          </p:nvPr>
        </p:nvGraphicFramePr>
        <p:xfrm>
          <a:off x="4211638" y="4005263"/>
          <a:ext cx="4319587" cy="2286000"/>
        </p:xfrm>
        <a:graphic>
          <a:graphicData uri="http://schemas.openxmlformats.org/drawingml/2006/table">
            <a:tbl>
              <a:tblPr/>
              <a:tblGrid>
                <a:gridCol w="771525"/>
                <a:gridCol w="773112"/>
                <a:gridCol w="2774950"/>
              </a:tblGrid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GB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n</a:t>
                      </a:r>
                      <a:endParaRPr kumimoji="0" lang="en-GB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GB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n+1</a:t>
                      </a:r>
                      <a:endParaRPr kumimoji="0" lang="en-GB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操作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+0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，右移一位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+[X]</a:t>
                      </a:r>
                      <a:r>
                        <a:rPr kumimoji="0" lang="zh-CN" altLang="en-GB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补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，右移一位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+[-X]</a:t>
                      </a:r>
                      <a:r>
                        <a:rPr kumimoji="0" lang="zh-CN" altLang="en-GB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补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，右移一位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+0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，右移一位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151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014E427-CD5B-47B1-8102-847809E4096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54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0" y="198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539750" y="4652963"/>
            <a:ext cx="3527425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zh-CN" sz="2400">
                <a:solidFill>
                  <a:srgbClr val="FF0000"/>
                </a:solidFill>
              </a:rPr>
              <a:t>[X</a:t>
            </a:r>
            <a:r>
              <a:rPr lang="en-GB" altLang="zh-CN" sz="2400">
                <a:solidFill>
                  <a:srgbClr val="FF0000"/>
                </a:solidFill>
                <a:latin typeface="Arial" panose="020B0604020202020204" pitchFamily="34" charset="0"/>
              </a:rPr>
              <a:t>·</a:t>
            </a:r>
            <a:r>
              <a:rPr lang="en-GB" altLang="zh-CN" sz="2400">
                <a:solidFill>
                  <a:srgbClr val="FF0000"/>
                </a:solidFill>
              </a:rPr>
              <a:t>Y]</a:t>
            </a:r>
            <a:r>
              <a:rPr lang="zh-CN" altLang="en-GB" sz="2400" baseline="-25000">
                <a:solidFill>
                  <a:srgbClr val="FF0000"/>
                </a:solidFill>
              </a:rPr>
              <a:t>补</a:t>
            </a:r>
            <a:r>
              <a:rPr lang="zh-CN" altLang="en-GB" sz="2400">
                <a:solidFill>
                  <a:srgbClr val="FF0000"/>
                </a:solidFill>
              </a:rPr>
              <a:t> </a:t>
            </a:r>
            <a:r>
              <a:rPr lang="en-GB" altLang="zh-CN" sz="2400">
                <a:solidFill>
                  <a:srgbClr val="FF0000"/>
                </a:solidFill>
              </a:rPr>
              <a:t>= 1.0111 0001   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zh-CN" sz="2400">
                <a:solidFill>
                  <a:srgbClr val="FF0000"/>
                </a:solidFill>
              </a:rPr>
              <a:t>X</a:t>
            </a:r>
            <a:r>
              <a:rPr lang="en-GB" altLang="zh-CN" sz="2400">
                <a:solidFill>
                  <a:srgbClr val="FF0000"/>
                </a:solidFill>
                <a:latin typeface="Arial" panose="020B0604020202020204" pitchFamily="34" charset="0"/>
              </a:rPr>
              <a:t>·</a:t>
            </a:r>
            <a:r>
              <a:rPr lang="en-GB" altLang="zh-CN" sz="2400">
                <a:solidFill>
                  <a:srgbClr val="FF0000"/>
                </a:solidFill>
              </a:rPr>
              <a:t>Y = -0.1000 1111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Booth</a:t>
            </a:r>
            <a:r>
              <a:rPr lang="zh-CN" altLang="en-US" smtClean="0"/>
              <a:t>算法举例</a:t>
            </a:r>
          </a:p>
        </p:txBody>
      </p:sp>
      <p:sp>
        <p:nvSpPr>
          <p:cNvPr id="57350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76325"/>
            <a:ext cx="3683000" cy="5248275"/>
          </a:xfrm>
        </p:spPr>
        <p:txBody>
          <a:bodyPr/>
          <a:lstStyle/>
          <a:p>
            <a:pPr eaLnBrk="1" hangingPunct="1"/>
            <a:r>
              <a:rPr lang="en-GB" altLang="zh-CN" sz="2400" smtClean="0"/>
              <a:t>X=+0.1011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Y=-0.1101</a:t>
            </a:r>
            <a:r>
              <a:rPr lang="zh-CN" altLang="en-GB" sz="2400" smtClean="0"/>
              <a:t>，用补码一位乘法的</a:t>
            </a:r>
            <a:r>
              <a:rPr lang="en-US" altLang="zh-CN" sz="2400" smtClean="0"/>
              <a:t>Booth</a:t>
            </a:r>
            <a:r>
              <a:rPr lang="zh-CN" altLang="en-US" sz="2400" smtClean="0"/>
              <a:t>算</a:t>
            </a:r>
            <a:r>
              <a:rPr lang="zh-CN" altLang="en-GB" sz="2400" smtClean="0"/>
              <a:t>法计算</a:t>
            </a:r>
            <a:r>
              <a:rPr lang="en-GB" altLang="zh-CN" sz="2400" smtClean="0"/>
              <a:t>P=X</a:t>
            </a:r>
            <a:r>
              <a:rPr lang="en-GB" altLang="zh-CN" sz="2400" smtClean="0">
                <a:latin typeface="Arial" panose="020B0604020202020204" pitchFamily="34" charset="0"/>
              </a:rPr>
              <a:t>·</a:t>
            </a:r>
            <a:r>
              <a:rPr lang="en-GB" altLang="zh-CN" sz="2400" smtClean="0"/>
              <a:t>Y</a:t>
            </a:r>
            <a:r>
              <a:rPr lang="zh-CN" altLang="en-GB" sz="2400" smtClean="0"/>
              <a:t>。</a:t>
            </a:r>
          </a:p>
          <a:p>
            <a:pPr eaLnBrk="1" hangingPunct="1"/>
            <a:r>
              <a:rPr lang="en-GB" altLang="zh-CN" sz="2400" smtClean="0"/>
              <a:t>[X]</a:t>
            </a:r>
            <a:r>
              <a:rPr lang="zh-CN" altLang="en-GB" sz="2400" baseline="-25000" smtClean="0"/>
              <a:t>补</a:t>
            </a:r>
            <a:r>
              <a:rPr lang="en-GB" altLang="zh-CN" sz="2400" smtClean="0"/>
              <a:t>=00.1011</a:t>
            </a:r>
          </a:p>
          <a:p>
            <a:pPr eaLnBrk="1" hangingPunct="1"/>
            <a:r>
              <a:rPr lang="en-GB" altLang="zh-CN" sz="2400" smtClean="0"/>
              <a:t>[Y]</a:t>
            </a:r>
            <a:r>
              <a:rPr lang="zh-CN" altLang="en-GB" sz="2400" baseline="-25000" smtClean="0"/>
              <a:t>补</a:t>
            </a:r>
            <a:r>
              <a:rPr lang="en-GB" altLang="zh-CN" sz="2400" smtClean="0"/>
              <a:t>=11.0011</a:t>
            </a:r>
          </a:p>
          <a:p>
            <a:pPr eaLnBrk="1" hangingPunct="1"/>
            <a:r>
              <a:rPr lang="en-GB" altLang="zh-CN" sz="2400" smtClean="0"/>
              <a:t>[-X]</a:t>
            </a:r>
            <a:r>
              <a:rPr lang="zh-CN" altLang="en-GB" sz="2400" baseline="-25000" smtClean="0"/>
              <a:t>补</a:t>
            </a:r>
            <a:r>
              <a:rPr lang="en-GB" altLang="zh-CN" sz="2400" smtClean="0"/>
              <a:t>=11.0101</a:t>
            </a:r>
            <a:endParaRPr lang="en-US" altLang="zh-CN" sz="2400" smtClean="0"/>
          </a:p>
          <a:p>
            <a:pPr eaLnBrk="1" hangingPunct="1"/>
            <a:endParaRPr lang="en-US" altLang="zh-CN" sz="2400" smtClean="0"/>
          </a:p>
        </p:txBody>
      </p:sp>
      <p:sp>
        <p:nvSpPr>
          <p:cNvPr id="57351" name="Rectangle 10"/>
          <p:cNvSpPr>
            <a:spLocks noChangeArrowheads="1"/>
          </p:cNvSpPr>
          <p:nvPr/>
        </p:nvSpPr>
        <p:spPr bwMode="auto">
          <a:xfrm>
            <a:off x="0" y="1966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7352" name="Object 14"/>
          <p:cNvGraphicFramePr>
            <a:graphicFrameLocks noGrp="1" noChangeAspect="1"/>
          </p:cNvGraphicFramePr>
          <p:nvPr>
            <p:ph sz="half" idx="2"/>
          </p:nvPr>
        </p:nvGraphicFramePr>
        <p:xfrm>
          <a:off x="4100513" y="333375"/>
          <a:ext cx="5008562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3" name="Visio" r:id="rId3" imgW="2565273" imgH="2915031" progId="Visio.Drawing.11">
                  <p:embed/>
                </p:oleObj>
              </mc:Choice>
              <mc:Fallback>
                <p:oleObj name="Visio" r:id="rId3" imgW="2565273" imgH="2915031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513" y="333375"/>
                        <a:ext cx="5008562" cy="5689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080" name="Picture 16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876925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160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4E15E99-98A8-4CD1-A32D-65975ADC2C6C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55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371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2</a:t>
            </a:r>
            <a:r>
              <a:rPr lang="zh-CN" altLang="en-US" smtClean="0"/>
              <a:t>、补码乘法的硬件实现</a:t>
            </a: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76325"/>
            <a:ext cx="7283450" cy="481013"/>
          </a:xfrm>
        </p:spPr>
        <p:txBody>
          <a:bodyPr/>
          <a:lstStyle/>
          <a:p>
            <a:pPr eaLnBrk="1" hangingPunct="1"/>
            <a:r>
              <a:rPr lang="en-GB" altLang="zh-CN" sz="2400" smtClean="0"/>
              <a:t>Booth</a:t>
            </a:r>
            <a:r>
              <a:rPr lang="zh-CN" altLang="en-GB" sz="2400" smtClean="0"/>
              <a:t>乘法的硬件实现</a:t>
            </a:r>
            <a:endParaRPr lang="zh-CN" altLang="en-US" smtClean="0">
              <a:solidFill>
                <a:schemeClr val="tx2"/>
              </a:solidFill>
            </a:endParaRPr>
          </a:p>
        </p:txBody>
      </p:sp>
      <p:sp>
        <p:nvSpPr>
          <p:cNvPr id="5837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0" y="2466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8375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900113" y="1484313"/>
          <a:ext cx="7056437" cy="491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5" name="Visio" r:id="rId3" imgW="4973574" imgH="3466338" progId="Visio.Drawing.11">
                  <p:embed/>
                </p:oleObj>
              </mc:Choice>
              <mc:Fallback>
                <p:oleObj name="Visio" r:id="rId3" imgW="4973574" imgH="34663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484313"/>
                        <a:ext cx="7056437" cy="491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9D4CEB2-5B3A-47EB-A4DD-811AF16EEB5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56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684213" y="5157788"/>
            <a:ext cx="3052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GB" sz="2400"/>
              <a:t>控制逻辑电路</a:t>
            </a:r>
            <a:r>
              <a:rPr lang="zh-CN" altLang="en-US" sz="2400"/>
              <a:t> </a:t>
            </a: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0" y="149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8118" name="Text Box 6"/>
          <p:cNvSpPr txBox="1">
            <a:spLocks noChangeArrowheads="1"/>
          </p:cNvSpPr>
          <p:nvPr/>
        </p:nvSpPr>
        <p:spPr bwMode="auto">
          <a:xfrm>
            <a:off x="395288" y="1196975"/>
            <a:ext cx="3960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GB" sz="2400"/>
              <a:t>补码乘法的</a:t>
            </a:r>
            <a:r>
              <a:rPr lang="en-GB" altLang="zh-CN" sz="2400"/>
              <a:t>Booth</a:t>
            </a:r>
            <a:r>
              <a:rPr lang="zh-CN" altLang="en-GB" sz="2400"/>
              <a:t>算法流程</a:t>
            </a:r>
            <a:r>
              <a:rPr lang="zh-CN" altLang="en-US" sz="2400"/>
              <a:t> </a:t>
            </a:r>
          </a:p>
        </p:txBody>
      </p:sp>
      <p:pic>
        <p:nvPicPr>
          <p:cNvPr id="218122" name="Picture 10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876925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9" name="Rectangle 12"/>
          <p:cNvSpPr>
            <a:spLocks noChangeArrowheads="1"/>
          </p:cNvSpPr>
          <p:nvPr/>
        </p:nvSpPr>
        <p:spPr bwMode="auto">
          <a:xfrm>
            <a:off x="0" y="2638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18123" name="Object 11"/>
          <p:cNvGraphicFramePr>
            <a:graphicFrameLocks noChangeAspect="1"/>
          </p:cNvGraphicFramePr>
          <p:nvPr/>
        </p:nvGraphicFramePr>
        <p:xfrm>
          <a:off x="179388" y="1844675"/>
          <a:ext cx="5184775" cy="291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0" name="Visio" r:id="rId5" imgW="3126486" imgH="1755267" progId="Visio.Drawing.11">
                  <p:embed/>
                </p:oleObj>
              </mc:Choice>
              <mc:Fallback>
                <p:oleObj name="Visio" r:id="rId5" imgW="3126486" imgH="1755267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844675"/>
                        <a:ext cx="5184775" cy="291782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0" name="Object 8"/>
          <p:cNvGraphicFramePr>
            <a:graphicFrameLocks noChangeAspect="1"/>
          </p:cNvGraphicFramePr>
          <p:nvPr/>
        </p:nvGraphicFramePr>
        <p:xfrm>
          <a:off x="4489450" y="260350"/>
          <a:ext cx="4654550" cy="638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1" name="Visio" r:id="rId7" imgW="2809824" imgH="3857557" progId="Visio.Drawing.11">
                  <p:embed/>
                </p:oleObj>
              </mc:Choice>
              <mc:Fallback>
                <p:oleObj name="Visio" r:id="rId7" imgW="2809824" imgH="3857557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260350"/>
                        <a:ext cx="4654550" cy="6381750"/>
                      </a:xfrm>
                      <a:prstGeom prst="rect">
                        <a:avLst/>
                      </a:prstGeom>
                      <a:solidFill>
                        <a:srgbClr val="FFEBE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181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181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218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2181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5" grpId="0"/>
      <p:bldP spid="2181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E29C520-C5CA-4DB3-8721-0BCA19106D22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57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三、阵列乘法器</a:t>
            </a:r>
            <a:endParaRPr lang="zh-CN" altLang="en-US" smtClean="0"/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1920875"/>
          </a:xfrm>
        </p:spPr>
        <p:txBody>
          <a:bodyPr/>
          <a:lstStyle/>
          <a:p>
            <a:pPr eaLnBrk="1" hangingPunct="1"/>
            <a:r>
              <a:rPr lang="zh-CN" altLang="en-GB" sz="2400" smtClean="0"/>
              <a:t>原理类似于二进制手工算法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位积的每一位</a:t>
            </a:r>
            <a:r>
              <a:rPr lang="en-GB" altLang="zh-CN" smtClean="0">
                <a:solidFill>
                  <a:srgbClr val="CC0000"/>
                </a:solidFill>
              </a:rPr>
              <a:t>XiYj</a:t>
            </a:r>
            <a:r>
              <a:rPr lang="zh-CN" altLang="en-GB" smtClean="0">
                <a:solidFill>
                  <a:srgbClr val="CC0000"/>
                </a:solidFill>
              </a:rPr>
              <a:t>用一个与门产生。</a:t>
            </a:r>
          </a:p>
          <a:p>
            <a:pPr lvl="1" eaLnBrk="1" hangingPunct="1"/>
            <a:r>
              <a:rPr lang="zh-CN" altLang="en-US" smtClean="0">
                <a:solidFill>
                  <a:srgbClr val="CC0000"/>
                </a:solidFill>
              </a:rPr>
              <a:t>每一次的累加都用单独一组</a:t>
            </a:r>
            <a:r>
              <a:rPr lang="en-US" altLang="zh-CN" smtClean="0">
                <a:solidFill>
                  <a:srgbClr val="CC0000"/>
                </a:solidFill>
              </a:rPr>
              <a:t>FA</a:t>
            </a:r>
            <a:r>
              <a:rPr lang="zh-CN" altLang="en-US" smtClean="0">
                <a:solidFill>
                  <a:srgbClr val="CC0000"/>
                </a:solidFill>
              </a:rPr>
              <a:t>实现。</a:t>
            </a:r>
          </a:p>
          <a:p>
            <a:pPr lvl="1" eaLnBrk="1" hangingPunct="1"/>
            <a:r>
              <a:rPr lang="zh-CN" altLang="en-US" smtClean="0">
                <a:solidFill>
                  <a:srgbClr val="CC0000"/>
                </a:solidFill>
              </a:rPr>
              <a:t>本次累加的</a:t>
            </a:r>
            <a:r>
              <a:rPr lang="en-US" altLang="zh-CN" smtClean="0">
                <a:solidFill>
                  <a:srgbClr val="CC0000"/>
                </a:solidFill>
              </a:rPr>
              <a:t>FA</a:t>
            </a:r>
            <a:r>
              <a:rPr lang="zh-CN" altLang="en-US" smtClean="0">
                <a:solidFill>
                  <a:srgbClr val="CC0000"/>
                </a:solidFill>
              </a:rPr>
              <a:t>之间的进位，送至下一次再累加。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0" y="2776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9988" name="Object 4"/>
          <p:cNvGraphicFramePr>
            <a:graphicFrameLocks noChangeAspect="1"/>
          </p:cNvGraphicFramePr>
          <p:nvPr/>
        </p:nvGraphicFramePr>
        <p:xfrm>
          <a:off x="611188" y="3213100"/>
          <a:ext cx="7524750" cy="306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2" name="Visio" r:id="rId3" imgW="3295650" imgH="1320546" progId="Visio.Drawing.11">
                  <p:embed/>
                </p:oleObj>
              </mc:Choice>
              <mc:Fallback>
                <p:oleObj name="Visio" r:id="rId3" imgW="3295650" imgH="1320546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213100"/>
                        <a:ext cx="7524750" cy="30686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99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056E97B-1E36-4908-BE2B-D3649FB6FF28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58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绝对值阵列乘法器</a:t>
            </a:r>
            <a:endParaRPr lang="zh-CN" altLang="en-US" smtClean="0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0" y="2776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5" name="Rectangle 7"/>
          <p:cNvSpPr>
            <a:spLocks noChangeArrowheads="1"/>
          </p:cNvSpPr>
          <p:nvPr/>
        </p:nvSpPr>
        <p:spPr bwMode="auto">
          <a:xfrm>
            <a:off x="0" y="1604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1014" name="Object 6"/>
          <p:cNvGraphicFramePr>
            <a:graphicFrameLocks noChangeAspect="1"/>
          </p:cNvGraphicFramePr>
          <p:nvPr/>
        </p:nvGraphicFramePr>
        <p:xfrm>
          <a:off x="827088" y="1125538"/>
          <a:ext cx="7561262" cy="522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6" name="Visio" r:id="rId3" imgW="5476959" imgH="3638685" progId="Visio.Drawing.11">
                  <p:embed/>
                </p:oleObj>
              </mc:Choice>
              <mc:Fallback>
                <p:oleObj name="Visio" r:id="rId3" imgW="5476959" imgH="363868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125538"/>
                        <a:ext cx="7561262" cy="5227637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4034992-017B-446C-B716-F399691132F3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59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2467" name="Object 2"/>
          <p:cNvGraphicFramePr>
            <a:graphicFrameLocks noChangeAspect="1"/>
          </p:cNvGraphicFramePr>
          <p:nvPr/>
        </p:nvGraphicFramePr>
        <p:xfrm>
          <a:off x="827088" y="1125538"/>
          <a:ext cx="7561262" cy="522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2" name="Visio" r:id="rId3" imgW="5493878" imgH="3660526" progId="Visio.Drawing.11">
                  <p:embed/>
                </p:oleObj>
              </mc:Choice>
              <mc:Fallback>
                <p:oleObj name="Visio" r:id="rId3" imgW="5493878" imgH="3660526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125538"/>
                        <a:ext cx="7561262" cy="522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Rectangle 3"/>
          <p:cNvSpPr>
            <a:spLocks noGrp="1" noChangeArrowheads="1"/>
          </p:cNvSpPr>
          <p:nvPr>
            <p:ph type="title"/>
          </p:nvPr>
        </p:nvSpPr>
        <p:spPr>
          <a:xfrm>
            <a:off x="1187450" y="333375"/>
            <a:ext cx="4535488" cy="658813"/>
          </a:xfrm>
        </p:spPr>
        <p:txBody>
          <a:bodyPr/>
          <a:lstStyle/>
          <a:p>
            <a:pPr eaLnBrk="1" hangingPunct="1"/>
            <a:r>
              <a:rPr lang="zh-CN" altLang="en-GB" smtClean="0"/>
              <a:t>举例：</a:t>
            </a:r>
            <a:r>
              <a:rPr lang="en-GB" altLang="zh-CN" smtClean="0"/>
              <a:t>1101×1011</a:t>
            </a:r>
            <a:endParaRPr lang="en-US" altLang="zh-CN" smtClean="0"/>
          </a:p>
        </p:txBody>
      </p:sp>
      <p:graphicFrame>
        <p:nvGraphicFramePr>
          <p:cNvPr id="62469" name="Object 4"/>
          <p:cNvGraphicFramePr>
            <a:graphicFrameLocks noChangeAspect="1"/>
          </p:cNvGraphicFramePr>
          <p:nvPr/>
        </p:nvGraphicFramePr>
        <p:xfrm>
          <a:off x="827088" y="1125538"/>
          <a:ext cx="7561262" cy="522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3" name="Visio" r:id="rId5" imgW="5493878" imgH="3660526" progId="Visio.Drawing.11">
                  <p:embed/>
                </p:oleObj>
              </mc:Choice>
              <mc:Fallback>
                <p:oleObj name="Visio" r:id="rId5" imgW="5493878" imgH="3660526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125538"/>
                        <a:ext cx="7561262" cy="522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13" name="Text Box 5"/>
          <p:cNvSpPr txBox="1">
            <a:spLocks noChangeArrowheads="1"/>
          </p:cNvSpPr>
          <p:nvPr/>
        </p:nvSpPr>
        <p:spPr bwMode="auto">
          <a:xfrm>
            <a:off x="4643438" y="692150"/>
            <a:ext cx="360362" cy="39687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14" name="Text Box 6"/>
          <p:cNvSpPr txBox="1">
            <a:spLocks noChangeArrowheads="1"/>
          </p:cNvSpPr>
          <p:nvPr/>
        </p:nvSpPr>
        <p:spPr bwMode="auto">
          <a:xfrm>
            <a:off x="5794375" y="709613"/>
            <a:ext cx="354013" cy="39687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15" name="Text Box 7"/>
          <p:cNvSpPr txBox="1">
            <a:spLocks noChangeArrowheads="1"/>
          </p:cNvSpPr>
          <p:nvPr/>
        </p:nvSpPr>
        <p:spPr bwMode="auto">
          <a:xfrm>
            <a:off x="6946900" y="709613"/>
            <a:ext cx="431800" cy="39687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16" name="Text Box 8"/>
          <p:cNvSpPr txBox="1">
            <a:spLocks noChangeArrowheads="1"/>
          </p:cNvSpPr>
          <p:nvPr/>
        </p:nvSpPr>
        <p:spPr bwMode="auto">
          <a:xfrm>
            <a:off x="7739063" y="709613"/>
            <a:ext cx="354012" cy="39687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17" name="Text Box 9"/>
          <p:cNvSpPr txBox="1">
            <a:spLocks noChangeArrowheads="1"/>
          </p:cNvSpPr>
          <p:nvPr/>
        </p:nvSpPr>
        <p:spPr bwMode="auto">
          <a:xfrm>
            <a:off x="3635375" y="1487488"/>
            <a:ext cx="284163" cy="366712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18" name="Text Box 10"/>
          <p:cNvSpPr txBox="1">
            <a:spLocks noChangeArrowheads="1"/>
          </p:cNvSpPr>
          <p:nvPr/>
        </p:nvSpPr>
        <p:spPr bwMode="auto">
          <a:xfrm>
            <a:off x="5435600" y="1522413"/>
            <a:ext cx="284163" cy="366712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19" name="Text Box 11"/>
          <p:cNvSpPr txBox="1">
            <a:spLocks noChangeArrowheads="1"/>
          </p:cNvSpPr>
          <p:nvPr/>
        </p:nvSpPr>
        <p:spPr bwMode="auto">
          <a:xfrm>
            <a:off x="6515100" y="1522413"/>
            <a:ext cx="288925" cy="366712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20" name="Text Box 12"/>
          <p:cNvSpPr txBox="1">
            <a:spLocks noChangeArrowheads="1"/>
          </p:cNvSpPr>
          <p:nvPr/>
        </p:nvSpPr>
        <p:spPr bwMode="auto">
          <a:xfrm>
            <a:off x="7673975" y="1487488"/>
            <a:ext cx="284163" cy="366712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4716463" y="2276475"/>
            <a:ext cx="360362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5795963" y="2276475"/>
            <a:ext cx="354012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6948488" y="2276475"/>
            <a:ext cx="354012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7812088" y="5876925"/>
            <a:ext cx="354012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6948488" y="5840413"/>
            <a:ext cx="354012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26" name="Text Box 18"/>
          <p:cNvSpPr txBox="1">
            <a:spLocks noChangeArrowheads="1"/>
          </p:cNvSpPr>
          <p:nvPr/>
        </p:nvSpPr>
        <p:spPr bwMode="auto">
          <a:xfrm>
            <a:off x="4140200" y="2276475"/>
            <a:ext cx="354013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27" name="Text Box 19"/>
          <p:cNvSpPr txBox="1">
            <a:spLocks noChangeArrowheads="1"/>
          </p:cNvSpPr>
          <p:nvPr/>
        </p:nvSpPr>
        <p:spPr bwMode="auto">
          <a:xfrm>
            <a:off x="5292725" y="2276475"/>
            <a:ext cx="360363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28" name="Text Box 20"/>
          <p:cNvSpPr txBox="1">
            <a:spLocks noChangeArrowheads="1"/>
          </p:cNvSpPr>
          <p:nvPr/>
        </p:nvSpPr>
        <p:spPr bwMode="auto">
          <a:xfrm>
            <a:off x="6372225" y="2276475"/>
            <a:ext cx="360363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4284663" y="2708275"/>
            <a:ext cx="287337" cy="366713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5364163" y="2708275"/>
            <a:ext cx="287337" cy="366713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6516688" y="2708275"/>
            <a:ext cx="287337" cy="366713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32" name="Text Box 24"/>
          <p:cNvSpPr txBox="1">
            <a:spLocks noChangeArrowheads="1"/>
          </p:cNvSpPr>
          <p:nvPr/>
        </p:nvSpPr>
        <p:spPr bwMode="auto">
          <a:xfrm>
            <a:off x="2628900" y="2708275"/>
            <a:ext cx="287338" cy="366713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33" name="Text Box 25"/>
          <p:cNvSpPr txBox="1">
            <a:spLocks noChangeArrowheads="1"/>
          </p:cNvSpPr>
          <p:nvPr/>
        </p:nvSpPr>
        <p:spPr bwMode="auto">
          <a:xfrm>
            <a:off x="5867400" y="3429000"/>
            <a:ext cx="354013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34" name="Text Box 26"/>
          <p:cNvSpPr txBox="1">
            <a:spLocks noChangeArrowheads="1"/>
          </p:cNvSpPr>
          <p:nvPr/>
        </p:nvSpPr>
        <p:spPr bwMode="auto">
          <a:xfrm>
            <a:off x="5867400" y="5875338"/>
            <a:ext cx="354013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35" name="Text Box 27"/>
          <p:cNvSpPr txBox="1">
            <a:spLocks noChangeArrowheads="1"/>
          </p:cNvSpPr>
          <p:nvPr/>
        </p:nvSpPr>
        <p:spPr bwMode="auto">
          <a:xfrm>
            <a:off x="5292725" y="3429000"/>
            <a:ext cx="360363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36" name="Text Box 28"/>
          <p:cNvSpPr txBox="1">
            <a:spLocks noChangeArrowheads="1"/>
          </p:cNvSpPr>
          <p:nvPr/>
        </p:nvSpPr>
        <p:spPr bwMode="auto">
          <a:xfrm>
            <a:off x="4716463" y="3429000"/>
            <a:ext cx="360362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37" name="Text Box 29"/>
          <p:cNvSpPr txBox="1">
            <a:spLocks noChangeArrowheads="1"/>
          </p:cNvSpPr>
          <p:nvPr/>
        </p:nvSpPr>
        <p:spPr bwMode="auto">
          <a:xfrm>
            <a:off x="4211638" y="3429000"/>
            <a:ext cx="360362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38" name="Text Box 30"/>
          <p:cNvSpPr txBox="1">
            <a:spLocks noChangeArrowheads="1"/>
          </p:cNvSpPr>
          <p:nvPr/>
        </p:nvSpPr>
        <p:spPr bwMode="auto">
          <a:xfrm>
            <a:off x="3635375" y="3429000"/>
            <a:ext cx="360363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39" name="Text Box 31"/>
          <p:cNvSpPr txBox="1">
            <a:spLocks noChangeArrowheads="1"/>
          </p:cNvSpPr>
          <p:nvPr/>
        </p:nvSpPr>
        <p:spPr bwMode="auto">
          <a:xfrm>
            <a:off x="3059113" y="3429000"/>
            <a:ext cx="354012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40" name="Text Box 32"/>
          <p:cNvSpPr txBox="1">
            <a:spLocks noChangeArrowheads="1"/>
          </p:cNvSpPr>
          <p:nvPr/>
        </p:nvSpPr>
        <p:spPr bwMode="auto">
          <a:xfrm>
            <a:off x="1481138" y="3860800"/>
            <a:ext cx="288925" cy="366713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3203575" y="3860800"/>
            <a:ext cx="300038" cy="366713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42" name="Text Box 34"/>
          <p:cNvSpPr txBox="1">
            <a:spLocks noChangeArrowheads="1"/>
          </p:cNvSpPr>
          <p:nvPr/>
        </p:nvSpPr>
        <p:spPr bwMode="auto">
          <a:xfrm>
            <a:off x="4210050" y="3860800"/>
            <a:ext cx="352425" cy="366713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43" name="Text Box 35"/>
          <p:cNvSpPr txBox="1">
            <a:spLocks noChangeArrowheads="1"/>
          </p:cNvSpPr>
          <p:nvPr/>
        </p:nvSpPr>
        <p:spPr bwMode="auto">
          <a:xfrm>
            <a:off x="5435600" y="3860800"/>
            <a:ext cx="288925" cy="366713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44" name="Text Box 36"/>
          <p:cNvSpPr txBox="1">
            <a:spLocks noChangeArrowheads="1"/>
          </p:cNvSpPr>
          <p:nvPr/>
        </p:nvSpPr>
        <p:spPr bwMode="auto">
          <a:xfrm>
            <a:off x="4716463" y="4581525"/>
            <a:ext cx="354012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45" name="Text Box 37"/>
          <p:cNvSpPr txBox="1">
            <a:spLocks noChangeArrowheads="1"/>
          </p:cNvSpPr>
          <p:nvPr/>
        </p:nvSpPr>
        <p:spPr bwMode="auto">
          <a:xfrm>
            <a:off x="4716463" y="5875338"/>
            <a:ext cx="354012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46" name="Text Box 38"/>
          <p:cNvSpPr txBox="1">
            <a:spLocks noChangeArrowheads="1"/>
          </p:cNvSpPr>
          <p:nvPr/>
        </p:nvSpPr>
        <p:spPr bwMode="auto">
          <a:xfrm>
            <a:off x="4211638" y="4581525"/>
            <a:ext cx="360362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47" name="Text Box 39"/>
          <p:cNvSpPr txBox="1">
            <a:spLocks noChangeArrowheads="1"/>
          </p:cNvSpPr>
          <p:nvPr/>
        </p:nvSpPr>
        <p:spPr bwMode="auto">
          <a:xfrm>
            <a:off x="3636963" y="4581525"/>
            <a:ext cx="287337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48" name="Text Box 40"/>
          <p:cNvSpPr txBox="1">
            <a:spLocks noChangeArrowheads="1"/>
          </p:cNvSpPr>
          <p:nvPr/>
        </p:nvSpPr>
        <p:spPr bwMode="auto">
          <a:xfrm>
            <a:off x="3203575" y="4581525"/>
            <a:ext cx="287338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49" name="Text Box 41"/>
          <p:cNvSpPr txBox="1">
            <a:spLocks noChangeArrowheads="1"/>
          </p:cNvSpPr>
          <p:nvPr/>
        </p:nvSpPr>
        <p:spPr bwMode="auto">
          <a:xfrm>
            <a:off x="2555875" y="4581525"/>
            <a:ext cx="287338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50" name="Text Box 42"/>
          <p:cNvSpPr txBox="1">
            <a:spLocks noChangeArrowheads="1"/>
          </p:cNvSpPr>
          <p:nvPr/>
        </p:nvSpPr>
        <p:spPr bwMode="auto">
          <a:xfrm>
            <a:off x="1979613" y="4581525"/>
            <a:ext cx="288925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24651" name="Text Box 43"/>
          <p:cNvSpPr txBox="1">
            <a:spLocks noChangeArrowheads="1"/>
          </p:cNvSpPr>
          <p:nvPr/>
        </p:nvSpPr>
        <p:spPr bwMode="auto">
          <a:xfrm>
            <a:off x="1476375" y="5911850"/>
            <a:ext cx="287338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52" name="Text Box 44"/>
          <p:cNvSpPr txBox="1">
            <a:spLocks noChangeArrowheads="1"/>
          </p:cNvSpPr>
          <p:nvPr/>
        </p:nvSpPr>
        <p:spPr bwMode="auto">
          <a:xfrm>
            <a:off x="3635375" y="5911850"/>
            <a:ext cx="360363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53" name="Text Box 45"/>
          <p:cNvSpPr txBox="1">
            <a:spLocks noChangeArrowheads="1"/>
          </p:cNvSpPr>
          <p:nvPr/>
        </p:nvSpPr>
        <p:spPr bwMode="auto">
          <a:xfrm>
            <a:off x="2555875" y="5911850"/>
            <a:ext cx="360363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54" name="Text Box 46"/>
          <p:cNvSpPr txBox="1">
            <a:spLocks noChangeArrowheads="1"/>
          </p:cNvSpPr>
          <p:nvPr/>
        </p:nvSpPr>
        <p:spPr bwMode="auto">
          <a:xfrm>
            <a:off x="3132138" y="5229225"/>
            <a:ext cx="360362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55" name="Text Box 47"/>
          <p:cNvSpPr txBox="1">
            <a:spLocks noChangeArrowheads="1"/>
          </p:cNvSpPr>
          <p:nvPr/>
        </p:nvSpPr>
        <p:spPr bwMode="auto">
          <a:xfrm>
            <a:off x="2051050" y="5229225"/>
            <a:ext cx="360363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24656" name="Text Box 48"/>
          <p:cNvSpPr txBox="1">
            <a:spLocks noChangeArrowheads="1"/>
          </p:cNvSpPr>
          <p:nvPr/>
        </p:nvSpPr>
        <p:spPr bwMode="auto">
          <a:xfrm>
            <a:off x="755650" y="5911850"/>
            <a:ext cx="354013" cy="3968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3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3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32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32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32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32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0"/>
                                        <p:tgtEl>
                                          <p:spTgt spid="324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4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32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4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4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4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4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4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24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2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24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4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24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24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2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4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24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24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24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24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4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4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24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24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24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24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2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24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324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24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32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32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3" grpId="0" animBg="1"/>
      <p:bldP spid="324614" grpId="0" animBg="1"/>
      <p:bldP spid="324615" grpId="0" animBg="1"/>
      <p:bldP spid="324616" grpId="0" animBg="1"/>
      <p:bldP spid="324617" grpId="0" animBg="1"/>
      <p:bldP spid="324618" grpId="0" animBg="1"/>
      <p:bldP spid="324619" grpId="0" animBg="1"/>
      <p:bldP spid="324620" grpId="0" animBg="1"/>
      <p:bldP spid="324621" grpId="0" animBg="1"/>
      <p:bldP spid="324622" grpId="0" animBg="1"/>
      <p:bldP spid="324623" grpId="0" animBg="1"/>
      <p:bldP spid="324624" grpId="0" animBg="1"/>
      <p:bldP spid="324625" grpId="0" animBg="1"/>
      <p:bldP spid="324626" grpId="0" animBg="1"/>
      <p:bldP spid="324627" grpId="0" animBg="1"/>
      <p:bldP spid="324628" grpId="0" animBg="1"/>
      <p:bldP spid="324629" grpId="0" animBg="1"/>
      <p:bldP spid="324630" grpId="0" animBg="1"/>
      <p:bldP spid="324631" grpId="0" animBg="1"/>
      <p:bldP spid="324632" grpId="0" animBg="1"/>
      <p:bldP spid="324633" grpId="0" animBg="1"/>
      <p:bldP spid="324634" grpId="0" animBg="1"/>
      <p:bldP spid="324635" grpId="0" animBg="1"/>
      <p:bldP spid="324636" grpId="0" animBg="1"/>
      <p:bldP spid="324637" grpId="0" animBg="1"/>
      <p:bldP spid="324638" grpId="0" animBg="1"/>
      <p:bldP spid="324639" grpId="0" animBg="1"/>
      <p:bldP spid="324640" grpId="0" animBg="1"/>
      <p:bldP spid="324641" grpId="0" animBg="1"/>
      <p:bldP spid="324642" grpId="0" animBg="1"/>
      <p:bldP spid="324643" grpId="0" animBg="1"/>
      <p:bldP spid="324644" grpId="0" animBg="1"/>
      <p:bldP spid="324645" grpId="0" animBg="1"/>
      <p:bldP spid="324646" grpId="0" animBg="1"/>
      <p:bldP spid="324647" grpId="0" animBg="1"/>
      <p:bldP spid="324648" grpId="0" animBg="1"/>
      <p:bldP spid="324649" grpId="0" animBg="1"/>
      <p:bldP spid="324650" grpId="0" animBg="1"/>
      <p:bldP spid="324651" grpId="0" animBg="1"/>
      <p:bldP spid="324652" grpId="0" animBg="1"/>
      <p:bldP spid="324653" grpId="0" animBg="1"/>
      <p:bldP spid="324654" grpId="0" animBg="1"/>
      <p:bldP spid="324655" grpId="0" animBg="1"/>
      <p:bldP spid="3246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87D8D75-1A77-4C67-AAF7-94D0D73EB70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、补码加减运算方法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643813" cy="494506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mtClean="0"/>
              <a:t>补码的加减运算的公式是</a:t>
            </a:r>
            <a:r>
              <a:rPr lang="zh-CN" altLang="en-US" sz="2400" smtClean="0"/>
              <a:t>：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mtClean="0"/>
              <a:t>[X+Y]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 [X]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+ [Y]</a:t>
            </a:r>
            <a:r>
              <a:rPr lang="zh-CN" altLang="en-US" baseline="-25000" smtClean="0"/>
              <a:t>补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mtClean="0"/>
              <a:t>[X-Y]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 [X]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+ [-Y]</a:t>
            </a:r>
            <a:r>
              <a:rPr lang="zh-CN" altLang="en-US" baseline="-25000" smtClean="0"/>
              <a:t>补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mtClean="0"/>
              <a:t>特点：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mtClean="0"/>
              <a:t>使用补码进行加减运算，</a:t>
            </a:r>
            <a:r>
              <a:rPr lang="zh-CN" altLang="en-US" smtClean="0">
                <a:solidFill>
                  <a:srgbClr val="CC0000"/>
                </a:solidFill>
              </a:rPr>
              <a:t>符号位和数值位一样参加运算</a:t>
            </a:r>
            <a:r>
              <a:rPr lang="zh-CN" altLang="en-US" smtClean="0"/>
              <a:t>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mtClean="0">
                <a:solidFill>
                  <a:srgbClr val="CC0000"/>
                </a:solidFill>
              </a:rPr>
              <a:t>补码的减法可以用加法来实现</a:t>
            </a:r>
            <a:r>
              <a:rPr lang="zh-CN" altLang="en-US" smtClean="0"/>
              <a:t>，任意两数之差的补码等于被减数的补码与减数相反数的补码之和 。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400" smtClean="0">
                <a:solidFill>
                  <a:srgbClr val="008000"/>
                </a:solidFill>
              </a:rPr>
              <a:t>注意：</a:t>
            </a:r>
            <a:r>
              <a:rPr lang="zh-CN" altLang="en-US" sz="2400" smtClean="0"/>
              <a:t>该公式不适合任何其他机器数编码（原码、反码、移码）。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29E79A4-4D68-4266-B436-A42C432D449D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60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补码阵列乘法器 </a:t>
            </a:r>
            <a:endParaRPr lang="zh-CN" altLang="en-US" smtClean="0"/>
          </a:p>
        </p:txBody>
      </p:sp>
      <p:sp>
        <p:nvSpPr>
          <p:cNvPr id="63492" name="Rectangle 5"/>
          <p:cNvSpPr>
            <a:spLocks noChangeArrowheads="1"/>
          </p:cNvSpPr>
          <p:nvPr/>
        </p:nvSpPr>
        <p:spPr bwMode="auto">
          <a:xfrm>
            <a:off x="0" y="1766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3493" name="Object 4"/>
          <p:cNvGraphicFramePr>
            <a:graphicFrameLocks noChangeAspect="1"/>
          </p:cNvGraphicFramePr>
          <p:nvPr/>
        </p:nvGraphicFramePr>
        <p:xfrm>
          <a:off x="250825" y="1052513"/>
          <a:ext cx="6408738" cy="545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0" name="Visio" r:id="rId3" imgW="4143392" imgH="3381443" progId="Visio.Drawing.11">
                  <p:embed/>
                </p:oleObj>
              </mc:Choice>
              <mc:Fallback>
                <p:oleObj name="Visio" r:id="rId3" imgW="4143392" imgH="338144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052513"/>
                        <a:ext cx="6408738" cy="545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7019925" y="1341438"/>
            <a:ext cx="1800225" cy="476250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补码</a:t>
            </a:r>
            <a:endParaRPr lang="zh-CN" altLang="en-US" sz="2400"/>
          </a:p>
        </p:txBody>
      </p:sp>
      <p:sp>
        <p:nvSpPr>
          <p:cNvPr id="172042" name="Rectangle 10"/>
          <p:cNvSpPr>
            <a:spLocks noChangeArrowheads="1"/>
          </p:cNvSpPr>
          <p:nvPr/>
        </p:nvSpPr>
        <p:spPr bwMode="auto">
          <a:xfrm>
            <a:off x="7019925" y="2349500"/>
            <a:ext cx="1800225" cy="476250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绝对值</a:t>
            </a:r>
            <a:endParaRPr lang="zh-CN" altLang="en-US" sz="2400"/>
          </a:p>
        </p:txBody>
      </p:sp>
      <p:sp>
        <p:nvSpPr>
          <p:cNvPr id="172043" name="Rectangle 11"/>
          <p:cNvSpPr>
            <a:spLocks noChangeArrowheads="1"/>
          </p:cNvSpPr>
          <p:nvPr/>
        </p:nvSpPr>
        <p:spPr bwMode="auto">
          <a:xfrm>
            <a:off x="7019925" y="3330575"/>
            <a:ext cx="1800225" cy="476250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阵列乘法器</a:t>
            </a:r>
            <a:endParaRPr lang="zh-CN" altLang="en-US" sz="2400"/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7019925" y="4321175"/>
            <a:ext cx="1800225" cy="476250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积的补码</a:t>
            </a:r>
            <a:endParaRPr lang="zh-CN" altLang="en-US" sz="2400"/>
          </a:p>
        </p:txBody>
      </p:sp>
      <p:sp>
        <p:nvSpPr>
          <p:cNvPr id="172050" name="AutoShape 18"/>
          <p:cNvSpPr>
            <a:spLocks noChangeArrowheads="1"/>
          </p:cNvSpPr>
          <p:nvPr/>
        </p:nvSpPr>
        <p:spPr bwMode="auto">
          <a:xfrm>
            <a:off x="7812088" y="1844675"/>
            <a:ext cx="215900" cy="504825"/>
          </a:xfrm>
          <a:prstGeom prst="downArrow">
            <a:avLst>
              <a:gd name="adj1" fmla="val 50000"/>
              <a:gd name="adj2" fmla="val 5845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2051" name="AutoShape 19"/>
          <p:cNvSpPr>
            <a:spLocks noChangeArrowheads="1"/>
          </p:cNvSpPr>
          <p:nvPr/>
        </p:nvSpPr>
        <p:spPr bwMode="auto">
          <a:xfrm>
            <a:off x="7812088" y="2827338"/>
            <a:ext cx="215900" cy="503237"/>
          </a:xfrm>
          <a:prstGeom prst="downArrow">
            <a:avLst>
              <a:gd name="adj1" fmla="val 50000"/>
              <a:gd name="adj2" fmla="val 58272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2052" name="AutoShape 20"/>
          <p:cNvSpPr>
            <a:spLocks noChangeArrowheads="1"/>
          </p:cNvSpPr>
          <p:nvPr/>
        </p:nvSpPr>
        <p:spPr bwMode="auto">
          <a:xfrm>
            <a:off x="7812088" y="3810000"/>
            <a:ext cx="215900" cy="503238"/>
          </a:xfrm>
          <a:prstGeom prst="downArrow">
            <a:avLst>
              <a:gd name="adj1" fmla="val 50000"/>
              <a:gd name="adj2" fmla="val 58272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20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1720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720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720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720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720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720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41" grpId="0" animBg="1"/>
      <p:bldP spid="172042" grpId="0" animBg="1"/>
      <p:bldP spid="172043" grpId="0" animBg="1"/>
      <p:bldP spid="172045" grpId="0" animBg="1"/>
      <p:bldP spid="172050" grpId="0" animBg="1"/>
      <p:bldP spid="172051" grpId="0" animBg="1"/>
      <p:bldP spid="17205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66875CC-BE10-47E8-99F6-A3C24DDD1F2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61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4515" name="Object 4"/>
          <p:cNvGraphicFramePr>
            <a:graphicFrameLocks noChangeAspect="1"/>
          </p:cNvGraphicFramePr>
          <p:nvPr/>
        </p:nvGraphicFramePr>
        <p:xfrm>
          <a:off x="827088" y="1052513"/>
          <a:ext cx="7272337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0" name="Visio" r:id="rId3" imgW="4010143" imgH="1743143" progId="Visio.Drawing.11">
                  <p:embed/>
                </p:oleObj>
              </mc:Choice>
              <mc:Fallback>
                <p:oleObj name="Visio" r:id="rId3" imgW="4010143" imgH="174314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052513"/>
                        <a:ext cx="7272337" cy="29829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补码</a:t>
            </a:r>
            <a:r>
              <a:rPr lang="zh-CN" altLang="en-GB" smtClean="0">
                <a:latin typeface="幼圆" panose="02010509060101010101" pitchFamily="49" charset="-122"/>
              </a:rPr>
              <a:t>→</a:t>
            </a:r>
            <a:r>
              <a:rPr lang="zh-CN" altLang="en-GB" smtClean="0"/>
              <a:t>绝对值电路</a:t>
            </a:r>
            <a:endParaRPr lang="zh-CN" altLang="en-US" smtClean="0"/>
          </a:p>
        </p:txBody>
      </p:sp>
      <p:sp>
        <p:nvSpPr>
          <p:cNvPr id="64517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4221163"/>
            <a:ext cx="7488237" cy="14414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GB" smtClean="0"/>
              <a:t>输入：  </a:t>
            </a:r>
            <a:r>
              <a:rPr lang="en-US" altLang="zh-CN" smtClean="0"/>
              <a:t>[X]</a:t>
            </a:r>
            <a:r>
              <a:rPr lang="zh-CN" altLang="en-US" baseline="-25000" smtClean="0"/>
              <a:t>补</a:t>
            </a:r>
            <a:r>
              <a:rPr lang="en-US" altLang="zh-CN" smtClean="0"/>
              <a:t>=X</a:t>
            </a:r>
            <a:r>
              <a:rPr lang="en-US" altLang="zh-CN" baseline="-25000" smtClean="0"/>
              <a:t>0</a:t>
            </a:r>
            <a:r>
              <a:rPr lang="en-US" altLang="zh-CN" smtClean="0">
                <a:latin typeface="Arial" panose="020B0604020202020204" pitchFamily="34" charset="0"/>
              </a:rPr>
              <a:t>’</a:t>
            </a:r>
            <a:r>
              <a:rPr lang="en-US" altLang="zh-CN" smtClean="0"/>
              <a:t> X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’</a:t>
            </a:r>
            <a:r>
              <a:rPr lang="en-US" altLang="zh-CN" smtClean="0"/>
              <a:t> X</a:t>
            </a:r>
            <a:r>
              <a:rPr lang="en-US" altLang="zh-CN" baseline="-25000" smtClean="0"/>
              <a:t>2</a:t>
            </a:r>
            <a:r>
              <a:rPr lang="en-US" altLang="zh-CN" smtClean="0">
                <a:latin typeface="Arial" panose="020B0604020202020204" pitchFamily="34" charset="0"/>
              </a:rPr>
              <a:t>’……</a:t>
            </a:r>
            <a:r>
              <a:rPr lang="en-US" altLang="zh-CN" smtClean="0"/>
              <a:t> X</a:t>
            </a:r>
            <a:r>
              <a:rPr lang="en-US" altLang="zh-CN" baseline="-25000" smtClean="0"/>
              <a:t>n</a:t>
            </a:r>
            <a:r>
              <a:rPr lang="en-US" altLang="zh-CN" smtClean="0">
                <a:latin typeface="Arial" panose="020B0604020202020204" pitchFamily="34" charset="0"/>
              </a:rPr>
              <a:t>’</a:t>
            </a:r>
            <a:endParaRPr lang="en-US" altLang="zh-CN" smtClean="0"/>
          </a:p>
          <a:p>
            <a:pPr eaLnBrk="1" hangingPunct="1">
              <a:lnSpc>
                <a:spcPct val="120000"/>
              </a:lnSpc>
            </a:pPr>
            <a:r>
              <a:rPr lang="zh-CN" altLang="en-US" smtClean="0"/>
              <a:t>得到：  </a:t>
            </a:r>
            <a:r>
              <a:rPr lang="en-US" altLang="zh-CN" smtClean="0"/>
              <a:t>|X|=X</a:t>
            </a:r>
            <a:r>
              <a:rPr lang="en-US" altLang="zh-CN" baseline="-25000" smtClean="0"/>
              <a:t>1</a:t>
            </a:r>
            <a:r>
              <a:rPr lang="en-US" altLang="zh-CN" smtClean="0"/>
              <a:t> X</a:t>
            </a:r>
            <a:r>
              <a:rPr lang="en-US" altLang="zh-CN" baseline="-25000" smtClean="0"/>
              <a:t>2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 X</a:t>
            </a:r>
            <a:r>
              <a:rPr lang="en-US" altLang="zh-CN" baseline="-25000" smtClean="0"/>
              <a:t>n</a:t>
            </a:r>
            <a:endParaRPr lang="en-US" altLang="zh-CN" smtClean="0"/>
          </a:p>
        </p:txBody>
      </p:sp>
      <p:sp>
        <p:nvSpPr>
          <p:cNvPr id="64518" name="Text Box 21"/>
          <p:cNvSpPr txBox="1">
            <a:spLocks noChangeArrowheads="1"/>
          </p:cNvSpPr>
          <p:nvPr/>
        </p:nvSpPr>
        <p:spPr bwMode="auto">
          <a:xfrm>
            <a:off x="6227763" y="1916113"/>
            <a:ext cx="576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xor</a:t>
            </a:r>
          </a:p>
        </p:txBody>
      </p:sp>
      <p:sp>
        <p:nvSpPr>
          <p:cNvPr id="64519" name="Text Box 22"/>
          <p:cNvSpPr txBox="1">
            <a:spLocks noChangeArrowheads="1"/>
          </p:cNvSpPr>
          <p:nvPr/>
        </p:nvSpPr>
        <p:spPr bwMode="auto">
          <a:xfrm>
            <a:off x="6732588" y="2781300"/>
            <a:ext cx="576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and</a:t>
            </a:r>
          </a:p>
        </p:txBody>
      </p:sp>
      <p:sp>
        <p:nvSpPr>
          <p:cNvPr id="64520" name="Text Box 23"/>
          <p:cNvSpPr txBox="1">
            <a:spLocks noChangeArrowheads="1"/>
          </p:cNvSpPr>
          <p:nvPr/>
        </p:nvSpPr>
        <p:spPr bwMode="auto">
          <a:xfrm>
            <a:off x="5508625" y="2636838"/>
            <a:ext cx="576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4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4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7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099E3C3-06C3-48AD-9CE0-3E748822A7D1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62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5539" name="Object 2"/>
          <p:cNvGraphicFramePr>
            <a:graphicFrameLocks noChangeAspect="1"/>
          </p:cNvGraphicFramePr>
          <p:nvPr/>
        </p:nvGraphicFramePr>
        <p:xfrm>
          <a:off x="828675" y="1052513"/>
          <a:ext cx="7272338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5" name="Visio" r:id="rId3" imgW="4010143" imgH="1743143" progId="Visio.Drawing.11">
                  <p:embed/>
                </p:oleObj>
              </mc:Choice>
              <mc:Fallback>
                <p:oleObj name="Visio" r:id="rId3" imgW="4010143" imgH="1743143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1052513"/>
                        <a:ext cx="7272338" cy="298291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0" name="Rectangle 3"/>
          <p:cNvSpPr>
            <a:spLocks noGrp="1" noChangeArrowheads="1"/>
          </p:cNvSpPr>
          <p:nvPr>
            <p:ph type="title"/>
          </p:nvPr>
        </p:nvSpPr>
        <p:spPr>
          <a:xfrm>
            <a:off x="1042988" y="333375"/>
            <a:ext cx="6705600" cy="563563"/>
          </a:xfrm>
        </p:spPr>
        <p:txBody>
          <a:bodyPr/>
          <a:lstStyle/>
          <a:p>
            <a:pPr eaLnBrk="1" hangingPunct="1"/>
            <a:r>
              <a:rPr lang="zh-CN" altLang="en-GB" smtClean="0"/>
              <a:t>绝对值</a:t>
            </a:r>
            <a:r>
              <a:rPr lang="zh-CN" altLang="en-GB" smtClean="0">
                <a:latin typeface="幼圆" panose="02010509060101010101" pitchFamily="49" charset="-122"/>
              </a:rPr>
              <a:t>→</a:t>
            </a:r>
            <a:r>
              <a:rPr lang="zh-CN" altLang="en-GB" smtClean="0"/>
              <a:t>补码电路</a:t>
            </a:r>
            <a:endParaRPr lang="zh-CN" altLang="en-US" smtClean="0"/>
          </a:p>
        </p:txBody>
      </p:sp>
      <p:sp>
        <p:nvSpPr>
          <p:cNvPr id="6554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188" y="4076700"/>
            <a:ext cx="7559675" cy="208756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mtClean="0"/>
              <a:t>输入：</a:t>
            </a:r>
            <a:r>
              <a:rPr lang="en-US" altLang="zh-CN" smtClean="0"/>
              <a:t>|X|=X</a:t>
            </a:r>
            <a:r>
              <a:rPr lang="en-US" altLang="zh-CN" baseline="-25000" smtClean="0"/>
              <a:t>1</a:t>
            </a:r>
            <a:r>
              <a:rPr lang="en-US" altLang="zh-CN" smtClean="0">
                <a:latin typeface="Arial" panose="020B0604020202020204" pitchFamily="34" charset="0"/>
              </a:rPr>
              <a:t>’</a:t>
            </a:r>
            <a:r>
              <a:rPr lang="en-US" altLang="zh-CN" smtClean="0"/>
              <a:t> X</a:t>
            </a:r>
            <a:r>
              <a:rPr lang="en-US" altLang="zh-CN" baseline="-25000" smtClean="0"/>
              <a:t>2</a:t>
            </a:r>
            <a:r>
              <a:rPr lang="en-US" altLang="zh-CN" smtClean="0">
                <a:latin typeface="Arial" panose="020B0604020202020204" pitchFamily="34" charset="0"/>
              </a:rPr>
              <a:t>’……</a:t>
            </a:r>
            <a:r>
              <a:rPr lang="en-US" altLang="zh-CN" smtClean="0"/>
              <a:t> X</a:t>
            </a:r>
            <a:r>
              <a:rPr lang="en-US" altLang="zh-CN" baseline="-25000" smtClean="0"/>
              <a:t>n</a:t>
            </a:r>
            <a:r>
              <a:rPr lang="en-US" altLang="zh-CN" smtClean="0">
                <a:latin typeface="Arial" panose="020B0604020202020204" pitchFamily="34" charset="0"/>
              </a:rPr>
              <a:t>’</a:t>
            </a:r>
            <a:r>
              <a:rPr lang="zh-CN" altLang="en-US" smtClean="0"/>
              <a:t>，符号位</a:t>
            </a:r>
            <a:r>
              <a:rPr lang="en-US" altLang="zh-CN" smtClean="0"/>
              <a:t>X</a:t>
            </a:r>
            <a:r>
              <a:rPr lang="en-US" altLang="zh-CN" baseline="-25000" smtClean="0"/>
              <a:t>0</a:t>
            </a:r>
            <a:r>
              <a:rPr lang="en-US" altLang="zh-CN" smtClean="0">
                <a:latin typeface="Arial" panose="020B0604020202020204" pitchFamily="34" charset="0"/>
              </a:rPr>
              <a:t>’</a:t>
            </a:r>
            <a:endParaRPr lang="en-US" altLang="zh-CN" smtClean="0"/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mtClean="0"/>
              <a:t>        X</a:t>
            </a:r>
            <a:r>
              <a:rPr lang="zh-CN" altLang="en-US" smtClean="0"/>
              <a:t>＜</a:t>
            </a:r>
            <a:r>
              <a:rPr lang="en-US" altLang="zh-CN" smtClean="0"/>
              <a:t>0 </a:t>
            </a:r>
            <a:r>
              <a:rPr lang="zh-CN" altLang="en-US" smtClean="0"/>
              <a:t>： </a:t>
            </a:r>
            <a:r>
              <a:rPr lang="en-US" altLang="zh-CN" smtClean="0"/>
              <a:t>X</a:t>
            </a:r>
            <a:r>
              <a:rPr lang="en-US" altLang="zh-CN" baseline="-25000" smtClean="0"/>
              <a:t>0</a:t>
            </a:r>
            <a:r>
              <a:rPr lang="en-US" altLang="zh-CN" smtClean="0">
                <a:latin typeface="Arial" panose="020B0604020202020204" pitchFamily="34" charset="0"/>
              </a:rPr>
              <a:t>’</a:t>
            </a:r>
            <a:r>
              <a:rPr lang="en-US" altLang="zh-CN" smtClean="0"/>
              <a:t> =1</a:t>
            </a:r>
            <a:r>
              <a:rPr lang="zh-CN" altLang="en-US" smtClean="0"/>
              <a:t>， </a:t>
            </a:r>
            <a:r>
              <a:rPr lang="en-US" altLang="zh-CN" smtClean="0"/>
              <a:t>X≥0</a:t>
            </a:r>
            <a:r>
              <a:rPr lang="zh-CN" altLang="en-US" smtClean="0"/>
              <a:t>： </a:t>
            </a:r>
            <a:r>
              <a:rPr lang="en-US" altLang="zh-CN" smtClean="0"/>
              <a:t>X</a:t>
            </a:r>
            <a:r>
              <a:rPr lang="en-US" altLang="zh-CN" baseline="-25000" smtClean="0"/>
              <a:t>0</a:t>
            </a:r>
            <a:r>
              <a:rPr lang="en-US" altLang="zh-CN" smtClean="0">
                <a:latin typeface="Arial" panose="020B0604020202020204" pitchFamily="34" charset="0"/>
              </a:rPr>
              <a:t>’</a:t>
            </a:r>
            <a:r>
              <a:rPr lang="en-US" altLang="zh-CN" smtClean="0"/>
              <a:t> =0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mtClean="0"/>
              <a:t>得到：</a:t>
            </a:r>
            <a:r>
              <a:rPr lang="en-US" altLang="zh-CN" smtClean="0"/>
              <a:t>[X]</a:t>
            </a:r>
            <a:r>
              <a:rPr lang="zh-CN" altLang="en-US" baseline="-25000" smtClean="0"/>
              <a:t>补</a:t>
            </a:r>
            <a:r>
              <a:rPr lang="en-US" altLang="zh-CN" smtClean="0"/>
              <a:t>=X</a:t>
            </a:r>
            <a:r>
              <a:rPr lang="en-US" altLang="zh-CN" baseline="-25000" smtClean="0"/>
              <a:t>0</a:t>
            </a:r>
            <a:r>
              <a:rPr lang="en-US" altLang="zh-CN" smtClean="0">
                <a:latin typeface="Arial" panose="020B0604020202020204" pitchFamily="34" charset="0"/>
              </a:rPr>
              <a:t>’</a:t>
            </a:r>
            <a:r>
              <a:rPr lang="en-US" altLang="zh-CN" smtClean="0"/>
              <a:t> X</a:t>
            </a:r>
            <a:r>
              <a:rPr lang="en-US" altLang="zh-CN" baseline="-25000" smtClean="0"/>
              <a:t>1</a:t>
            </a:r>
            <a:r>
              <a:rPr lang="en-US" altLang="zh-CN" smtClean="0"/>
              <a:t> X</a:t>
            </a:r>
            <a:r>
              <a:rPr lang="en-US" altLang="zh-CN" baseline="-25000" smtClean="0"/>
              <a:t>2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 X</a:t>
            </a:r>
            <a:r>
              <a:rPr lang="en-US" altLang="zh-CN" baseline="-25000" smtClean="0"/>
              <a:t>n</a:t>
            </a:r>
          </a:p>
        </p:txBody>
      </p:sp>
      <p:pic>
        <p:nvPicPr>
          <p:cNvPr id="423941" name="Picture 5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6165850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Text Box 6"/>
          <p:cNvSpPr txBox="1">
            <a:spLocks noChangeArrowheads="1"/>
          </p:cNvSpPr>
          <p:nvPr/>
        </p:nvSpPr>
        <p:spPr bwMode="auto">
          <a:xfrm>
            <a:off x="6227763" y="1916113"/>
            <a:ext cx="576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xor</a:t>
            </a:r>
          </a:p>
        </p:txBody>
      </p:sp>
      <p:sp>
        <p:nvSpPr>
          <p:cNvPr id="65544" name="Text Box 7"/>
          <p:cNvSpPr txBox="1">
            <a:spLocks noChangeArrowheads="1"/>
          </p:cNvSpPr>
          <p:nvPr/>
        </p:nvSpPr>
        <p:spPr bwMode="auto">
          <a:xfrm>
            <a:off x="6732588" y="2781300"/>
            <a:ext cx="576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and</a:t>
            </a:r>
          </a:p>
        </p:txBody>
      </p:sp>
      <p:sp>
        <p:nvSpPr>
          <p:cNvPr id="65545" name="Text Box 8"/>
          <p:cNvSpPr txBox="1">
            <a:spLocks noChangeArrowheads="1"/>
          </p:cNvSpPr>
          <p:nvPr/>
        </p:nvSpPr>
        <p:spPr bwMode="auto">
          <a:xfrm>
            <a:off x="5508625" y="2636838"/>
            <a:ext cx="576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39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48F6B88-73EE-4F09-BA5C-6B2C6AF40E0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63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4.3  </a:t>
            </a:r>
            <a:r>
              <a:rPr lang="zh-CN" altLang="en-GB" smtClean="0"/>
              <a:t>定点数除法运算及实现</a:t>
            </a:r>
            <a:endParaRPr lang="zh-CN" altLang="en-US" smtClean="0"/>
          </a:p>
        </p:txBody>
      </p:sp>
      <p:pic>
        <p:nvPicPr>
          <p:cNvPr id="338947" name="Picture 3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948" name="AutoShape 4"/>
          <p:cNvSpPr>
            <a:spLocks noChangeArrowheads="1"/>
          </p:cNvSpPr>
          <p:nvPr/>
        </p:nvSpPr>
        <p:spPr bwMode="gray">
          <a:xfrm>
            <a:off x="1979613" y="203993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66566" name="Text Box 5"/>
          <p:cNvSpPr txBox="1">
            <a:spLocks noChangeArrowheads="1"/>
          </p:cNvSpPr>
          <p:nvPr/>
        </p:nvSpPr>
        <p:spPr bwMode="gray">
          <a:xfrm>
            <a:off x="2228850" y="2105025"/>
            <a:ext cx="392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4" action="ppaction://hlinksldjump"/>
              </a:rPr>
              <a:t>原码除法及实现</a:t>
            </a:r>
            <a:endParaRPr lang="zh-CN" altLang="en-US" sz="2400"/>
          </a:p>
        </p:txBody>
      </p:sp>
      <p:sp>
        <p:nvSpPr>
          <p:cNvPr id="338950" name="AutoShape 6"/>
          <p:cNvSpPr>
            <a:spLocks noChangeArrowheads="1"/>
          </p:cNvSpPr>
          <p:nvPr/>
        </p:nvSpPr>
        <p:spPr bwMode="gray">
          <a:xfrm>
            <a:off x="2000250" y="2887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66568" name="Text Box 7"/>
          <p:cNvSpPr txBox="1">
            <a:spLocks noChangeArrowheads="1"/>
          </p:cNvSpPr>
          <p:nvPr/>
        </p:nvSpPr>
        <p:spPr bwMode="gray">
          <a:xfrm>
            <a:off x="2228850" y="2943225"/>
            <a:ext cx="392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  </a:t>
            </a:r>
            <a:r>
              <a:rPr lang="zh-CN" altLang="en-US" sz="2400">
                <a:hlinkClick r:id="rId5" action="ppaction://hlinksldjump"/>
              </a:rPr>
              <a:t>补码除法及实现</a:t>
            </a:r>
            <a:endParaRPr lang="zh-CN" altLang="en-US" sz="2400"/>
          </a:p>
        </p:txBody>
      </p:sp>
      <p:sp>
        <p:nvSpPr>
          <p:cNvPr id="338952" name="AutoShape 8"/>
          <p:cNvSpPr>
            <a:spLocks noChangeArrowheads="1"/>
          </p:cNvSpPr>
          <p:nvPr/>
        </p:nvSpPr>
        <p:spPr bwMode="gray">
          <a:xfrm>
            <a:off x="2000250" y="372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66570" name="Text Box 9"/>
          <p:cNvSpPr txBox="1">
            <a:spLocks noChangeArrowheads="1"/>
          </p:cNvSpPr>
          <p:nvPr/>
        </p:nvSpPr>
        <p:spPr bwMode="gray">
          <a:xfrm>
            <a:off x="2228850" y="3781425"/>
            <a:ext cx="3856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  </a:t>
            </a:r>
            <a:r>
              <a:rPr lang="zh-CN" altLang="en-GB" sz="2400">
                <a:hlinkClick r:id="rId6" action="ppaction://hlinksldjump"/>
              </a:rPr>
              <a:t>阵列除法器</a:t>
            </a:r>
            <a:endParaRPr lang="zh-CN" altLang="en-US" sz="2400"/>
          </a:p>
        </p:txBody>
      </p:sp>
      <p:grpSp>
        <p:nvGrpSpPr>
          <p:cNvPr id="66571" name="Group 10"/>
          <p:cNvGrpSpPr>
            <a:grpSpLocks/>
          </p:cNvGrpSpPr>
          <p:nvPr/>
        </p:nvGrpSpPr>
        <p:grpSpPr bwMode="auto">
          <a:xfrm>
            <a:off x="1619250" y="1930400"/>
            <a:ext cx="685800" cy="2362200"/>
            <a:chOff x="1020" y="776"/>
            <a:chExt cx="432" cy="1488"/>
          </a:xfrm>
        </p:grpSpPr>
        <p:sp>
          <p:nvSpPr>
            <p:cNvPr id="66573" name="AutoShape 11"/>
            <p:cNvSpPr>
              <a:spLocks noChangeArrowheads="1"/>
            </p:cNvSpPr>
            <p:nvPr/>
          </p:nvSpPr>
          <p:spPr bwMode="gray">
            <a:xfrm>
              <a:off x="1020" y="776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74" name="Text Box 12"/>
            <p:cNvSpPr txBox="1">
              <a:spLocks noChangeArrowheads="1"/>
            </p:cNvSpPr>
            <p:nvPr/>
          </p:nvSpPr>
          <p:spPr bwMode="gray">
            <a:xfrm>
              <a:off x="1075" y="826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一</a:t>
              </a:r>
            </a:p>
          </p:txBody>
        </p:sp>
        <p:sp>
          <p:nvSpPr>
            <p:cNvPr id="66575" name="AutoShape 13"/>
            <p:cNvSpPr>
              <a:spLocks noChangeArrowheads="1"/>
            </p:cNvSpPr>
            <p:nvPr/>
          </p:nvSpPr>
          <p:spPr bwMode="gray">
            <a:xfrm>
              <a:off x="1020" y="130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76" name="Text Box 14"/>
            <p:cNvSpPr txBox="1">
              <a:spLocks noChangeArrowheads="1"/>
            </p:cNvSpPr>
            <p:nvPr/>
          </p:nvSpPr>
          <p:spPr bwMode="gray">
            <a:xfrm>
              <a:off x="1075" y="1354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二</a:t>
              </a:r>
            </a:p>
          </p:txBody>
        </p:sp>
        <p:sp>
          <p:nvSpPr>
            <p:cNvPr id="66577" name="AutoShape 15"/>
            <p:cNvSpPr>
              <a:spLocks noChangeArrowheads="1"/>
            </p:cNvSpPr>
            <p:nvPr/>
          </p:nvSpPr>
          <p:spPr bwMode="gray">
            <a:xfrm>
              <a:off x="1020" y="1832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78" name="Text Box 16"/>
            <p:cNvSpPr txBox="1">
              <a:spLocks noChangeArrowheads="1"/>
            </p:cNvSpPr>
            <p:nvPr/>
          </p:nvSpPr>
          <p:spPr bwMode="gray">
            <a:xfrm>
              <a:off x="1075" y="1882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三</a:t>
              </a:r>
            </a:p>
          </p:txBody>
        </p:sp>
      </p:grpSp>
      <p:sp>
        <p:nvSpPr>
          <p:cNvPr id="338961" name="AutoShape 17"/>
          <p:cNvSpPr>
            <a:spLocks/>
          </p:cNvSpPr>
          <p:nvPr/>
        </p:nvSpPr>
        <p:spPr bwMode="auto">
          <a:xfrm>
            <a:off x="6659563" y="2111375"/>
            <a:ext cx="1635125" cy="1030288"/>
          </a:xfrm>
          <a:prstGeom prst="accentCallout2">
            <a:avLst>
              <a:gd name="adj1" fmla="val 11093"/>
              <a:gd name="adj2" fmla="val -4662"/>
              <a:gd name="adj3" fmla="val 11093"/>
              <a:gd name="adj4" fmla="val -10875"/>
              <a:gd name="adj5" fmla="val 11093"/>
              <a:gd name="adj6" fmla="val -1806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串行乘法算法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389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490F4A5-E725-44D3-8905-DDA2D7D86CE4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64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一、原码除法及实现</a:t>
            </a:r>
          </a:p>
        </p:txBody>
      </p:sp>
      <p:grpSp>
        <p:nvGrpSpPr>
          <p:cNvPr id="425038" name="Group 78"/>
          <p:cNvGrpSpPr>
            <a:grpSpLocks/>
          </p:cNvGrpSpPr>
          <p:nvPr/>
        </p:nvGrpSpPr>
        <p:grpSpPr bwMode="auto">
          <a:xfrm>
            <a:off x="649288" y="4652963"/>
            <a:ext cx="3635375" cy="950912"/>
            <a:chOff x="409" y="2931"/>
            <a:chExt cx="2290" cy="599"/>
          </a:xfrm>
        </p:grpSpPr>
        <p:sp>
          <p:nvSpPr>
            <p:cNvPr id="425014" name="Rectangle 54"/>
            <p:cNvSpPr>
              <a:spLocks noChangeArrowheads="1"/>
            </p:cNvSpPr>
            <p:nvPr/>
          </p:nvSpPr>
          <p:spPr bwMode="gray">
            <a:xfrm rot="3419336">
              <a:off x="434" y="2906"/>
              <a:ext cx="582" cy="632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38100">
              <a:solidFill>
                <a:srgbClr val="FFFFFF"/>
              </a:solidFill>
              <a:miter lim="800000"/>
              <a:headEnd/>
              <a:tailEnd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606" name="Text Box 55"/>
            <p:cNvSpPr txBox="1">
              <a:spLocks noChangeArrowheads="1"/>
            </p:cNvSpPr>
            <p:nvPr/>
          </p:nvSpPr>
          <p:spPr bwMode="gray">
            <a:xfrm>
              <a:off x="567" y="302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600">
                  <a:solidFill>
                    <a:schemeClr val="bg1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zh-CN" sz="3600" b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67607" name="Text Box 56"/>
            <p:cNvSpPr txBox="1">
              <a:spLocks noChangeArrowheads="1"/>
            </p:cNvSpPr>
            <p:nvPr/>
          </p:nvSpPr>
          <p:spPr bwMode="auto">
            <a:xfrm>
              <a:off x="1202" y="3203"/>
              <a:ext cx="149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GB">
                  <a:latin typeface="Arial" panose="020B0604020202020204" pitchFamily="34" charset="0"/>
                  <a:hlinkClick r:id="rId2" action="ppaction://hlinksldjump"/>
                </a:rPr>
                <a:t>手工除法算法</a:t>
              </a:r>
              <a:endParaRPr lang="zh-CN" altLang="en-US"/>
            </a:p>
          </p:txBody>
        </p:sp>
      </p:grpSp>
      <p:grpSp>
        <p:nvGrpSpPr>
          <p:cNvPr id="425039" name="Group 79"/>
          <p:cNvGrpSpPr>
            <a:grpSpLocks/>
          </p:cNvGrpSpPr>
          <p:nvPr/>
        </p:nvGrpSpPr>
        <p:grpSpPr bwMode="auto">
          <a:xfrm>
            <a:off x="1619250" y="3563938"/>
            <a:ext cx="5184775" cy="1338262"/>
            <a:chOff x="1020" y="2245"/>
            <a:chExt cx="3266" cy="843"/>
          </a:xfrm>
        </p:grpSpPr>
        <p:sp>
          <p:nvSpPr>
            <p:cNvPr id="67601" name="Line 72"/>
            <p:cNvSpPr>
              <a:spLocks noChangeShapeType="1"/>
            </p:cNvSpPr>
            <p:nvPr/>
          </p:nvSpPr>
          <p:spPr bwMode="auto">
            <a:xfrm flipV="1">
              <a:off x="1020" y="2704"/>
              <a:ext cx="672" cy="384"/>
            </a:xfrm>
            <a:prstGeom prst="line">
              <a:avLst/>
            </a:prstGeom>
            <a:noFill/>
            <a:ln w="57150" cap="rnd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5022" name="Rectangle 62"/>
            <p:cNvSpPr>
              <a:spLocks noChangeArrowheads="1"/>
            </p:cNvSpPr>
            <p:nvPr/>
          </p:nvSpPr>
          <p:spPr bwMode="gray">
            <a:xfrm rot="3419336">
              <a:off x="1566" y="2220"/>
              <a:ext cx="582" cy="632"/>
            </a:xfrm>
            <a:prstGeom prst="rect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38100">
              <a:solidFill>
                <a:srgbClr val="FFFFFF"/>
              </a:solidFill>
              <a:miter lim="800000"/>
              <a:headEnd/>
              <a:tailEnd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603" name="Text Box 63"/>
            <p:cNvSpPr txBox="1">
              <a:spLocks noChangeArrowheads="1"/>
            </p:cNvSpPr>
            <p:nvPr/>
          </p:nvSpPr>
          <p:spPr bwMode="gray">
            <a:xfrm>
              <a:off x="1746" y="2287"/>
              <a:ext cx="3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600">
                  <a:solidFill>
                    <a:schemeClr val="bg1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zh-CN" sz="1400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67604" name="Text Box 74"/>
            <p:cNvSpPr txBox="1">
              <a:spLocks noChangeArrowheads="1"/>
            </p:cNvSpPr>
            <p:nvPr/>
          </p:nvSpPr>
          <p:spPr bwMode="auto">
            <a:xfrm>
              <a:off x="2290" y="2513"/>
              <a:ext cx="19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GB">
                  <a:latin typeface="Arial" panose="020B0604020202020204" pitchFamily="34" charset="0"/>
                  <a:hlinkClick r:id="rId3" action="ppaction://hlinksldjump"/>
                </a:rPr>
                <a:t>原码恢复余数算法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425040" name="Group 80"/>
          <p:cNvGrpSpPr>
            <a:grpSpLocks/>
          </p:cNvGrpSpPr>
          <p:nvPr/>
        </p:nvGrpSpPr>
        <p:grpSpPr bwMode="auto">
          <a:xfrm>
            <a:off x="3449638" y="2433638"/>
            <a:ext cx="5478462" cy="1282700"/>
            <a:chOff x="2173" y="1533"/>
            <a:chExt cx="3451" cy="808"/>
          </a:xfrm>
        </p:grpSpPr>
        <p:sp>
          <p:nvSpPr>
            <p:cNvPr id="67597" name="Line 71"/>
            <p:cNvSpPr>
              <a:spLocks noChangeShapeType="1"/>
            </p:cNvSpPr>
            <p:nvPr/>
          </p:nvSpPr>
          <p:spPr bwMode="auto">
            <a:xfrm flipV="1">
              <a:off x="2173" y="1957"/>
              <a:ext cx="672" cy="384"/>
            </a:xfrm>
            <a:prstGeom prst="line">
              <a:avLst/>
            </a:prstGeom>
            <a:noFill/>
            <a:ln w="57150" cap="rnd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5028" name="Rectangle 68"/>
            <p:cNvSpPr>
              <a:spLocks noChangeArrowheads="1"/>
            </p:cNvSpPr>
            <p:nvPr/>
          </p:nvSpPr>
          <p:spPr bwMode="gray">
            <a:xfrm rot="3419336">
              <a:off x="2688" y="1508"/>
              <a:ext cx="582" cy="63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38100">
              <a:solidFill>
                <a:srgbClr val="FFFFFF"/>
              </a:solidFill>
              <a:miter lim="800000"/>
              <a:headEnd/>
              <a:tailEnd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599" name="Text Box 69"/>
            <p:cNvSpPr txBox="1">
              <a:spLocks noChangeArrowheads="1"/>
            </p:cNvSpPr>
            <p:nvPr/>
          </p:nvSpPr>
          <p:spPr bwMode="gray">
            <a:xfrm>
              <a:off x="2653" y="1583"/>
              <a:ext cx="68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6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67600" name="Text Box 75"/>
            <p:cNvSpPr txBox="1">
              <a:spLocks noChangeArrowheads="1"/>
            </p:cNvSpPr>
            <p:nvPr/>
          </p:nvSpPr>
          <p:spPr bwMode="auto">
            <a:xfrm>
              <a:off x="3470" y="1842"/>
              <a:ext cx="21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GB">
                  <a:latin typeface="Arial" panose="020B0604020202020204" pitchFamily="34" charset="0"/>
                  <a:hlinkClick r:id="rId4" action="ppaction://hlinksldjump"/>
                </a:rPr>
                <a:t>原码不恢复余数算法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425041" name="Group 81"/>
          <p:cNvGrpSpPr>
            <a:grpSpLocks/>
          </p:cNvGrpSpPr>
          <p:nvPr/>
        </p:nvGrpSpPr>
        <p:grpSpPr bwMode="auto">
          <a:xfrm>
            <a:off x="2555875" y="1125538"/>
            <a:ext cx="4391025" cy="1485900"/>
            <a:chOff x="1610" y="709"/>
            <a:chExt cx="2766" cy="936"/>
          </a:xfrm>
        </p:grpSpPr>
        <p:sp>
          <p:nvSpPr>
            <p:cNvPr id="67593" name="Line 73"/>
            <p:cNvSpPr>
              <a:spLocks noChangeShapeType="1"/>
            </p:cNvSpPr>
            <p:nvPr/>
          </p:nvSpPr>
          <p:spPr bwMode="auto">
            <a:xfrm flipV="1">
              <a:off x="3288" y="1253"/>
              <a:ext cx="680" cy="392"/>
            </a:xfrm>
            <a:prstGeom prst="line">
              <a:avLst/>
            </a:prstGeom>
            <a:noFill/>
            <a:ln w="57150" cap="rnd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5018" name="Rectangle 58"/>
            <p:cNvSpPr>
              <a:spLocks noChangeArrowheads="1"/>
            </p:cNvSpPr>
            <p:nvPr/>
          </p:nvSpPr>
          <p:spPr bwMode="gray">
            <a:xfrm rot="3419336">
              <a:off x="3735" y="873"/>
              <a:ext cx="582" cy="632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38100">
              <a:solidFill>
                <a:srgbClr val="FFFFFF"/>
              </a:solidFill>
              <a:miter lim="800000"/>
              <a:headEnd/>
              <a:tailEnd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595" name="Text Box 59"/>
            <p:cNvSpPr txBox="1">
              <a:spLocks noChangeArrowheads="1"/>
            </p:cNvSpPr>
            <p:nvPr/>
          </p:nvSpPr>
          <p:spPr bwMode="gray">
            <a:xfrm>
              <a:off x="3651" y="988"/>
              <a:ext cx="725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6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67596" name="Text Box 76"/>
            <p:cNvSpPr txBox="1">
              <a:spLocks noChangeArrowheads="1"/>
            </p:cNvSpPr>
            <p:nvPr/>
          </p:nvSpPr>
          <p:spPr bwMode="auto">
            <a:xfrm>
              <a:off x="1610" y="709"/>
              <a:ext cx="21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GB">
                  <a:latin typeface="Arial" panose="020B0604020202020204" pitchFamily="34" charset="0"/>
                  <a:hlinkClick r:id="rId5" action="ppaction://hlinksldjump"/>
                </a:rPr>
                <a:t>原码除法的硬件实现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</p:grpSp>
      <p:pic>
        <p:nvPicPr>
          <p:cNvPr id="425037" name="Picture 77" descr="back11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5734050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50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250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4250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4250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4250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BB7976D-E079-4B07-9923-5D384DD1BEF2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65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、</a:t>
            </a:r>
            <a:r>
              <a:rPr lang="zh-CN" altLang="en-GB" smtClean="0"/>
              <a:t>手工除法算法</a:t>
            </a:r>
            <a:endParaRPr lang="zh-CN" altLang="en-US" smtClean="0"/>
          </a:p>
        </p:txBody>
      </p:sp>
      <p:graphicFrame>
        <p:nvGraphicFramePr>
          <p:cNvPr id="340996" name="Object 4"/>
          <p:cNvGraphicFramePr>
            <a:graphicFrameLocks noChangeAspect="1"/>
          </p:cNvGraphicFramePr>
          <p:nvPr/>
        </p:nvGraphicFramePr>
        <p:xfrm>
          <a:off x="5364163" y="1196975"/>
          <a:ext cx="2952750" cy="388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4" name="Visio" r:id="rId3" imgW="1562760" imgH="1615320" progId="Visio.Drawing.11">
                  <p:embed/>
                </p:oleObj>
              </mc:Choice>
              <mc:Fallback>
                <p:oleObj name="Visio" r:id="rId3" imgW="1562760" imgH="161532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375" r="5202"/>
                      <a:stretch>
                        <a:fillRect/>
                      </a:stretch>
                    </p:blipFill>
                    <p:spPr bwMode="auto">
                      <a:xfrm>
                        <a:off x="5364163" y="1196975"/>
                        <a:ext cx="2952750" cy="38877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Rectangle 6"/>
          <p:cNvSpPr>
            <a:spLocks noChangeArrowheads="1"/>
          </p:cNvSpPr>
          <p:nvPr/>
        </p:nvSpPr>
        <p:spPr bwMode="auto">
          <a:xfrm>
            <a:off x="539750" y="1125538"/>
            <a:ext cx="4572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>
                <a:latin typeface="Arial" panose="020B0604020202020204" pitchFamily="34" charset="0"/>
                <a:ea typeface="宋体" panose="02010600030101010101" pitchFamily="2" charset="-122"/>
              </a:rPr>
              <a:t>X=+0.1011</a:t>
            </a:r>
            <a:r>
              <a:rPr lang="zh-CN" altLang="en-GB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GB" altLang="zh-CN">
                <a:latin typeface="Arial" panose="020B0604020202020204" pitchFamily="34" charset="0"/>
                <a:ea typeface="宋体" panose="02010600030101010101" pitchFamily="2" charset="-122"/>
              </a:rPr>
              <a:t>Y=-0.1101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÷Y</a:t>
            </a:r>
          </a:p>
        </p:txBody>
      </p:sp>
      <p:sp>
        <p:nvSpPr>
          <p:cNvPr id="340999" name="Rectangle 7"/>
          <p:cNvSpPr>
            <a:spLocks noChangeArrowheads="1"/>
          </p:cNvSpPr>
          <p:nvPr/>
        </p:nvSpPr>
        <p:spPr bwMode="auto">
          <a:xfrm>
            <a:off x="539750" y="2276475"/>
            <a:ext cx="4751388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/>
              <a:t>手工除法：</a:t>
            </a:r>
          </a:p>
          <a:p>
            <a:pPr lvl="1" eaLnBrk="1" hangingPunct="1"/>
            <a:r>
              <a:rPr lang="zh-CN" altLang="en-GB">
                <a:solidFill>
                  <a:srgbClr val="CC0000"/>
                </a:solidFill>
              </a:rPr>
              <a:t>判断</a:t>
            </a:r>
            <a:r>
              <a:rPr lang="zh-CN" altLang="en-GB"/>
              <a:t>被除数是否大于除数，决定商</a:t>
            </a:r>
            <a:r>
              <a:rPr lang="en-GB" altLang="zh-CN"/>
              <a:t>0/1</a:t>
            </a:r>
            <a:r>
              <a:rPr lang="zh-CN" altLang="en-GB"/>
              <a:t>。</a:t>
            </a:r>
          </a:p>
          <a:p>
            <a:pPr lvl="1" eaLnBrk="1" hangingPunct="1"/>
            <a:r>
              <a:rPr lang="zh-CN" altLang="en-GB"/>
              <a:t>若</a:t>
            </a:r>
            <a:r>
              <a:rPr lang="zh-CN" altLang="en-GB">
                <a:solidFill>
                  <a:srgbClr val="CC0000"/>
                </a:solidFill>
              </a:rPr>
              <a:t>商</a:t>
            </a:r>
            <a:r>
              <a:rPr lang="en-GB" altLang="zh-CN">
                <a:solidFill>
                  <a:srgbClr val="CC0000"/>
                </a:solidFill>
              </a:rPr>
              <a:t>1</a:t>
            </a:r>
            <a:r>
              <a:rPr lang="zh-CN" altLang="en-GB"/>
              <a:t>，则减除数，再添加一位数或者</a:t>
            </a:r>
            <a:r>
              <a:rPr lang="en-GB" altLang="zh-CN"/>
              <a:t>0</a:t>
            </a:r>
          </a:p>
          <a:p>
            <a:pPr lvl="1" eaLnBrk="1" hangingPunct="1"/>
            <a:r>
              <a:rPr lang="zh-CN" altLang="en-GB"/>
              <a:t>若</a:t>
            </a:r>
            <a:r>
              <a:rPr lang="zh-CN" altLang="en-GB">
                <a:solidFill>
                  <a:srgbClr val="CC0000"/>
                </a:solidFill>
              </a:rPr>
              <a:t>商</a:t>
            </a:r>
            <a:r>
              <a:rPr lang="en-GB" altLang="zh-CN">
                <a:solidFill>
                  <a:srgbClr val="CC0000"/>
                </a:solidFill>
              </a:rPr>
              <a:t>0</a:t>
            </a:r>
            <a:r>
              <a:rPr lang="zh-CN" altLang="en-GB"/>
              <a:t>，则直接添加一位数或者</a:t>
            </a:r>
            <a:r>
              <a:rPr lang="en-GB" altLang="zh-CN"/>
              <a:t>0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409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409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2A7AAE2-C46B-43A8-BA7D-F8A8FF6C64D1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66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GB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改进手工算法→适合机器运算：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268413"/>
            <a:ext cx="7416800" cy="4464050"/>
          </a:xfrm>
        </p:spPr>
        <p:txBody>
          <a:bodyPr/>
          <a:lstStyle/>
          <a:p>
            <a:pPr eaLnBrk="1" hangingPunct="1"/>
            <a:r>
              <a:rPr lang="zh-CN" altLang="en-GB" smtClean="0"/>
              <a:t>计算机通过做</a:t>
            </a:r>
            <a:r>
              <a:rPr lang="zh-CN" altLang="en-GB" smtClean="0">
                <a:solidFill>
                  <a:srgbClr val="CC0000"/>
                </a:solidFill>
              </a:rPr>
              <a:t>减法测试</a:t>
            </a:r>
            <a:r>
              <a:rPr lang="zh-CN" altLang="en-GB" smtClean="0"/>
              <a:t>来实现判断：结果大于等于</a:t>
            </a:r>
            <a:r>
              <a:rPr lang="en-GB" altLang="zh-CN" smtClean="0"/>
              <a:t>0</a:t>
            </a:r>
            <a:r>
              <a:rPr lang="zh-CN" altLang="en-GB" smtClean="0"/>
              <a:t>，表明够减，商</a:t>
            </a:r>
            <a:r>
              <a:rPr lang="en-GB" altLang="zh-CN" smtClean="0"/>
              <a:t>1</a:t>
            </a:r>
            <a:r>
              <a:rPr lang="zh-CN" altLang="en-GB" smtClean="0"/>
              <a:t>；结果小于</a:t>
            </a:r>
            <a:r>
              <a:rPr lang="en-GB" altLang="zh-CN" smtClean="0"/>
              <a:t>0</a:t>
            </a:r>
            <a:r>
              <a:rPr lang="zh-CN" altLang="en-GB" smtClean="0"/>
              <a:t>，表明不够减，商</a:t>
            </a:r>
            <a:r>
              <a:rPr lang="en-GB" altLang="zh-CN" smtClean="0"/>
              <a:t>0</a:t>
            </a:r>
            <a:r>
              <a:rPr lang="zh-CN" altLang="en-GB" smtClean="0"/>
              <a:t>。</a:t>
            </a:r>
          </a:p>
          <a:p>
            <a:pPr eaLnBrk="1" hangingPunct="1"/>
            <a:r>
              <a:rPr lang="zh-CN" altLang="en-GB" smtClean="0"/>
              <a:t>计算机</a:t>
            </a:r>
            <a:r>
              <a:rPr lang="zh-CN" altLang="en-GB" smtClean="0">
                <a:solidFill>
                  <a:srgbClr val="CC0000"/>
                </a:solidFill>
              </a:rPr>
              <a:t>将余数左移一位，再直接与不右移的除数相减</a:t>
            </a:r>
            <a:r>
              <a:rPr lang="zh-CN" altLang="en-GB" smtClean="0"/>
              <a:t>。</a:t>
            </a:r>
          </a:p>
          <a:p>
            <a:pPr eaLnBrk="1" hangingPunct="1"/>
            <a:r>
              <a:rPr lang="zh-CN" altLang="en-GB" smtClean="0"/>
              <a:t>即：</a:t>
            </a:r>
            <a:r>
              <a:rPr lang="zh-CN" altLang="en-GB" smtClean="0">
                <a:solidFill>
                  <a:srgbClr val="CC00CC"/>
                </a:solidFill>
              </a:rPr>
              <a:t>减（</a:t>
            </a:r>
            <a:r>
              <a:rPr lang="en-GB" altLang="zh-CN" smtClean="0">
                <a:solidFill>
                  <a:srgbClr val="CC00CC"/>
                </a:solidFill>
              </a:rPr>
              <a:t>+</a:t>
            </a:r>
            <a:r>
              <a:rPr lang="zh-CN" altLang="en-GB" smtClean="0">
                <a:solidFill>
                  <a:srgbClr val="CC00CC"/>
                </a:solidFill>
              </a:rPr>
              <a:t>除数相反数的补码）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mtClean="0">
                <a:solidFill>
                  <a:srgbClr val="CC00CC"/>
                </a:solidFill>
              </a:rPr>
              <a:t>      左移，构成循环</a:t>
            </a:r>
            <a:endParaRPr lang="zh-CN" altLang="en-US" smtClean="0">
              <a:solidFill>
                <a:srgbClr val="CC00CC"/>
              </a:solidFill>
            </a:endParaRPr>
          </a:p>
        </p:txBody>
      </p:sp>
      <p:pic>
        <p:nvPicPr>
          <p:cNvPr id="425989" name="Picture 5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59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B70E54B-8F0B-4DEF-ABBB-9ADA8B8B254D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67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2</a:t>
            </a:r>
            <a:r>
              <a:rPr lang="zh-CN" altLang="en-GB" smtClean="0"/>
              <a:t>、原码恢复余数算法</a:t>
            </a:r>
            <a:endParaRPr lang="zh-CN" altLang="en-US" smtClean="0"/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755650" y="1052513"/>
            <a:ext cx="7345363" cy="202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GB" sz="2400"/>
              <a:t>假设</a:t>
            </a:r>
            <a:r>
              <a:rPr lang="en-GB" altLang="zh-CN" sz="2400"/>
              <a:t>[X]</a:t>
            </a:r>
            <a:r>
              <a:rPr lang="zh-CN" altLang="en-GB" sz="2400" baseline="-25000"/>
              <a:t>原</a:t>
            </a:r>
            <a:r>
              <a:rPr lang="en-GB" altLang="zh-CN" sz="2400"/>
              <a:t>=X</a:t>
            </a:r>
            <a:r>
              <a:rPr lang="en-GB" altLang="zh-CN" sz="2400" baseline="-25000"/>
              <a:t>S</a:t>
            </a:r>
            <a:r>
              <a:rPr lang="en-GB" altLang="zh-CN" sz="2400"/>
              <a:t> .X</a:t>
            </a:r>
            <a:r>
              <a:rPr lang="en-GB" altLang="zh-CN" sz="2400" baseline="-25000"/>
              <a:t>1</a:t>
            </a:r>
            <a:r>
              <a:rPr lang="en-GB" altLang="zh-CN" sz="2400"/>
              <a:t> X</a:t>
            </a:r>
            <a:r>
              <a:rPr lang="en-GB" altLang="zh-CN" sz="2400" baseline="-25000"/>
              <a:t>2</a:t>
            </a:r>
            <a:r>
              <a:rPr lang="en-GB" altLang="zh-CN" sz="2400"/>
              <a:t> </a:t>
            </a:r>
            <a:r>
              <a:rPr lang="en-GB" altLang="zh-CN" sz="2400">
                <a:latin typeface="Arial" panose="020B0604020202020204" pitchFamily="34" charset="0"/>
              </a:rPr>
              <a:t>……</a:t>
            </a:r>
            <a:r>
              <a:rPr lang="en-GB" altLang="zh-CN" sz="2400"/>
              <a:t>X</a:t>
            </a:r>
            <a:r>
              <a:rPr lang="en-GB" altLang="zh-CN" sz="2400" baseline="-25000"/>
              <a:t>n</a:t>
            </a:r>
            <a:r>
              <a:rPr lang="en-GB" altLang="zh-CN" sz="2400"/>
              <a:t> </a:t>
            </a:r>
            <a:r>
              <a:rPr lang="zh-CN" altLang="en-GB" sz="2400"/>
              <a:t>，</a:t>
            </a:r>
            <a:r>
              <a:rPr lang="en-GB" altLang="zh-CN" sz="2400"/>
              <a:t>[Y]</a:t>
            </a:r>
            <a:r>
              <a:rPr lang="zh-CN" altLang="en-GB" sz="2400" baseline="-25000"/>
              <a:t>原</a:t>
            </a:r>
            <a:r>
              <a:rPr lang="en-GB" altLang="zh-CN" sz="2400"/>
              <a:t>=Y</a:t>
            </a:r>
            <a:r>
              <a:rPr lang="en-GB" altLang="zh-CN" sz="2400" baseline="-25000"/>
              <a:t>S </a:t>
            </a:r>
            <a:r>
              <a:rPr lang="en-GB" altLang="zh-CN" sz="2400"/>
              <a:t>.Y</a:t>
            </a:r>
            <a:r>
              <a:rPr lang="en-GB" altLang="zh-CN" sz="2400" baseline="-25000"/>
              <a:t>1</a:t>
            </a:r>
            <a:r>
              <a:rPr lang="en-GB" altLang="zh-CN" sz="2400"/>
              <a:t> Y</a:t>
            </a:r>
            <a:r>
              <a:rPr lang="en-GB" altLang="zh-CN" sz="2400" baseline="-25000"/>
              <a:t>2</a:t>
            </a:r>
            <a:r>
              <a:rPr lang="en-GB" altLang="zh-CN" sz="2400"/>
              <a:t> </a:t>
            </a:r>
            <a:r>
              <a:rPr lang="en-GB" altLang="zh-CN" sz="2400">
                <a:latin typeface="Arial" panose="020B0604020202020204" pitchFamily="34" charset="0"/>
              </a:rPr>
              <a:t>……</a:t>
            </a:r>
            <a:r>
              <a:rPr lang="en-GB" altLang="zh-CN" sz="2400"/>
              <a:t>Y</a:t>
            </a:r>
            <a:r>
              <a:rPr lang="en-GB" altLang="zh-CN" sz="2400" baseline="-25000"/>
              <a:t>n</a:t>
            </a:r>
            <a:r>
              <a:rPr lang="en-GB" altLang="zh-CN" sz="2400"/>
              <a:t> </a:t>
            </a:r>
            <a:r>
              <a:rPr lang="zh-CN" altLang="en-GB" sz="2400"/>
              <a:t>，</a:t>
            </a:r>
            <a:r>
              <a:rPr lang="en-GB" altLang="zh-CN" sz="2400"/>
              <a:t>Q</a:t>
            </a:r>
            <a:r>
              <a:rPr lang="zh-CN" altLang="en-GB" sz="2400"/>
              <a:t>是</a:t>
            </a:r>
            <a:r>
              <a:rPr lang="en-GB" altLang="zh-CN" sz="2400"/>
              <a:t>X</a:t>
            </a:r>
            <a:r>
              <a:rPr lang="en-US" altLang="zh-CN" sz="2400"/>
              <a:t>÷</a:t>
            </a:r>
            <a:r>
              <a:rPr lang="en-GB" altLang="zh-CN" sz="2400"/>
              <a:t>Y</a:t>
            </a:r>
            <a:r>
              <a:rPr lang="zh-CN" altLang="en-GB" sz="2400"/>
              <a:t>的商，</a:t>
            </a:r>
            <a:r>
              <a:rPr lang="en-GB" altLang="zh-CN" sz="2400"/>
              <a:t>Q</a:t>
            </a:r>
            <a:r>
              <a:rPr lang="en-GB" altLang="zh-CN" sz="2400" baseline="-25000"/>
              <a:t>S</a:t>
            </a:r>
            <a:r>
              <a:rPr lang="zh-CN" altLang="en-GB" sz="2400"/>
              <a:t>是商的符号，</a:t>
            </a:r>
            <a:r>
              <a:rPr lang="en-GB" altLang="zh-CN" sz="2400"/>
              <a:t>R</a:t>
            </a:r>
            <a:r>
              <a:rPr lang="zh-CN" altLang="en-GB" sz="2400"/>
              <a:t>是</a:t>
            </a:r>
            <a:r>
              <a:rPr lang="en-GB" altLang="zh-CN" sz="2400"/>
              <a:t>X</a:t>
            </a:r>
            <a:r>
              <a:rPr lang="en-US" altLang="zh-CN" sz="2400"/>
              <a:t>÷</a:t>
            </a:r>
            <a:r>
              <a:rPr lang="en-GB" altLang="zh-CN" sz="2400"/>
              <a:t>Y</a:t>
            </a:r>
            <a:r>
              <a:rPr lang="zh-CN" altLang="en-GB" sz="2400"/>
              <a:t>的余数，</a:t>
            </a:r>
            <a:r>
              <a:rPr lang="en-GB" altLang="zh-CN" sz="2400"/>
              <a:t>R</a:t>
            </a:r>
            <a:r>
              <a:rPr lang="en-GB" altLang="zh-CN" sz="2400" baseline="-25000"/>
              <a:t>S</a:t>
            </a:r>
            <a:r>
              <a:rPr lang="zh-CN" altLang="en-GB" sz="2400"/>
              <a:t>是余数的符号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GB" sz="2400"/>
              <a:t>原码除法运算的规则是：</a:t>
            </a:r>
          </a:p>
        </p:txBody>
      </p:sp>
      <p:sp>
        <p:nvSpPr>
          <p:cNvPr id="342022" name="Rectangle 6"/>
          <p:cNvSpPr>
            <a:spLocks noChangeArrowheads="1"/>
          </p:cNvSpPr>
          <p:nvPr/>
        </p:nvSpPr>
        <p:spPr bwMode="auto">
          <a:xfrm>
            <a:off x="900113" y="3213100"/>
            <a:ext cx="7488237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715963" indent="-715963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157288" indent="-2619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565275" indent="-22860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1973263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38125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83845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29565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75285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21005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GB" sz="240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GB" altLang="zh-CN" sz="240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GB" sz="240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en-GB" altLang="zh-CN" sz="2400" smtClean="0"/>
              <a:t>Q</a:t>
            </a:r>
            <a:r>
              <a:rPr lang="en-GB" altLang="zh-CN" sz="2400" baseline="-25000" smtClean="0"/>
              <a:t>S</a:t>
            </a:r>
            <a:r>
              <a:rPr lang="en-GB" altLang="zh-CN" sz="2400" smtClean="0"/>
              <a:t> = X</a:t>
            </a:r>
            <a:r>
              <a:rPr lang="en-GB" altLang="zh-CN" sz="2400" baseline="-25000" smtClean="0"/>
              <a:t>S</a:t>
            </a:r>
            <a:r>
              <a:rPr lang="en-GB" altLang="zh-CN" sz="2400" smtClean="0"/>
              <a:t> ⊕Y</a:t>
            </a:r>
            <a:r>
              <a:rPr lang="en-GB" altLang="zh-CN" sz="2400" baseline="-25000" smtClean="0"/>
              <a:t>S</a:t>
            </a:r>
            <a:r>
              <a:rPr lang="en-GB" altLang="zh-CN" sz="2400" smtClean="0"/>
              <a:t>  </a:t>
            </a:r>
            <a:r>
              <a:rPr lang="zh-CN" altLang="en-GB" sz="2400" smtClean="0"/>
              <a:t>，</a:t>
            </a:r>
            <a:r>
              <a:rPr lang="en-GB" altLang="zh-CN" sz="2400" smtClean="0"/>
              <a:t>R</a:t>
            </a:r>
            <a:r>
              <a:rPr lang="en-GB" altLang="zh-CN" sz="2400" baseline="-25000" smtClean="0"/>
              <a:t>S </a:t>
            </a:r>
            <a:r>
              <a:rPr lang="en-GB" altLang="zh-CN" sz="2400" smtClean="0"/>
              <a:t>= X</a:t>
            </a:r>
            <a:r>
              <a:rPr lang="en-GB" altLang="zh-CN" sz="2400" baseline="-25000" smtClean="0"/>
              <a:t>S</a:t>
            </a:r>
            <a:r>
              <a:rPr lang="zh-CN" altLang="en-GB" sz="2400" smtClean="0"/>
              <a:t>，</a:t>
            </a:r>
            <a:r>
              <a:rPr lang="en-GB" altLang="zh-CN" sz="2400" smtClean="0"/>
              <a:t>|Q| = |X|</a:t>
            </a:r>
            <a:r>
              <a:rPr lang="en-US" altLang="zh-CN" sz="2400" smtClean="0"/>
              <a:t>÷</a:t>
            </a:r>
            <a:r>
              <a:rPr lang="en-GB" altLang="zh-CN" sz="2400" smtClean="0"/>
              <a:t>|Y|-|R|</a:t>
            </a:r>
            <a:r>
              <a:rPr lang="en-US" altLang="zh-CN" sz="2400" smtClean="0"/>
              <a:t>÷</a:t>
            </a:r>
            <a:r>
              <a:rPr lang="en-GB" altLang="zh-CN" sz="2400" smtClean="0"/>
              <a:t>|Y|</a:t>
            </a:r>
            <a:endParaRPr lang="zh-CN" altLang="en-GB" sz="2400" smtClean="0"/>
          </a:p>
          <a:p>
            <a:pPr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GB" sz="2400" smtClean="0">
                <a:solidFill>
                  <a:srgbClr val="0033CC"/>
                </a:solidFill>
              </a:rPr>
              <a:t>（</a:t>
            </a:r>
            <a:r>
              <a:rPr lang="en-GB" altLang="zh-CN" sz="2400" smtClean="0">
                <a:solidFill>
                  <a:srgbClr val="0033CC"/>
                </a:solidFill>
              </a:rPr>
              <a:t>2</a:t>
            </a:r>
            <a:r>
              <a:rPr lang="zh-CN" altLang="en-GB" sz="2400" smtClean="0">
                <a:solidFill>
                  <a:srgbClr val="0033CC"/>
                </a:solidFill>
              </a:rPr>
              <a:t>）</a:t>
            </a:r>
            <a:r>
              <a:rPr lang="zh-CN" altLang="en-GB" sz="2400" smtClean="0"/>
              <a:t>余数和被除数、除数均采用</a:t>
            </a:r>
            <a:r>
              <a:rPr lang="zh-CN" altLang="en-GB" sz="2400" smtClean="0">
                <a:solidFill>
                  <a:srgbClr val="CC0000"/>
                </a:solidFill>
              </a:rPr>
              <a:t>双附加符号位</a:t>
            </a:r>
            <a:r>
              <a:rPr lang="zh-CN" altLang="en-GB" sz="2400" smtClean="0"/>
              <a:t>；</a:t>
            </a:r>
            <a:r>
              <a:rPr lang="zh-CN" altLang="en-GB" sz="2400" smtClean="0">
                <a:solidFill>
                  <a:srgbClr val="CC0000"/>
                </a:solidFill>
              </a:rPr>
              <a:t>初始余数为</a:t>
            </a:r>
            <a:r>
              <a:rPr lang="en-GB" altLang="zh-CN" sz="2400" smtClean="0">
                <a:solidFill>
                  <a:srgbClr val="CC0000"/>
                </a:solidFill>
              </a:rPr>
              <a:t>|X|</a:t>
            </a:r>
            <a:r>
              <a:rPr lang="zh-CN" altLang="en-GB" sz="2400" smtClean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420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66F3D56-9C0A-47A5-BF1E-A4BFCE036654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68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2</a:t>
            </a:r>
            <a:r>
              <a:rPr lang="zh-CN" altLang="en-GB" smtClean="0"/>
              <a:t>、原码恢复余数算法</a:t>
            </a:r>
            <a:endParaRPr lang="zh-CN" altLang="en-US" smtClean="0"/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52513"/>
            <a:ext cx="7488238" cy="4392612"/>
          </a:xfrm>
        </p:spPr>
        <p:txBody>
          <a:bodyPr/>
          <a:lstStyle/>
          <a:p>
            <a:pPr marL="808038" indent="-808038" eaLnBrk="1" hangingPunct="1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GB" sz="2400" dirty="0" smtClean="0">
                <a:solidFill>
                  <a:srgbClr val="0033CC"/>
                </a:solidFill>
              </a:rPr>
              <a:t>（</a:t>
            </a:r>
            <a:r>
              <a:rPr lang="en-GB" altLang="zh-CN" sz="2400" dirty="0" smtClean="0">
                <a:solidFill>
                  <a:srgbClr val="0033CC"/>
                </a:solidFill>
              </a:rPr>
              <a:t>3</a:t>
            </a:r>
            <a:r>
              <a:rPr lang="zh-CN" altLang="en-GB" sz="2400" dirty="0" smtClean="0">
                <a:solidFill>
                  <a:srgbClr val="0033CC"/>
                </a:solidFill>
              </a:rPr>
              <a:t>）</a:t>
            </a:r>
            <a:r>
              <a:rPr lang="zh-CN" altLang="en-GB" sz="2400" dirty="0" smtClean="0"/>
              <a:t>每次用</a:t>
            </a:r>
            <a:r>
              <a:rPr lang="zh-CN" altLang="en-GB" sz="2400" dirty="0" smtClean="0">
                <a:solidFill>
                  <a:srgbClr val="CC0000"/>
                </a:solidFill>
              </a:rPr>
              <a:t>余数减去</a:t>
            </a:r>
            <a:r>
              <a:rPr lang="en-GB" altLang="zh-CN" sz="2400" dirty="0" smtClean="0">
                <a:solidFill>
                  <a:srgbClr val="CC0000"/>
                </a:solidFill>
              </a:rPr>
              <a:t>|Y|</a:t>
            </a:r>
            <a:r>
              <a:rPr lang="zh-CN" altLang="en-GB" sz="2400" dirty="0" smtClean="0"/>
              <a:t>（通过加上</a:t>
            </a:r>
            <a:r>
              <a:rPr lang="en-GB" altLang="zh-CN" sz="2400" dirty="0" smtClean="0"/>
              <a:t>[-|Y|]</a:t>
            </a:r>
            <a:r>
              <a:rPr lang="zh-CN" altLang="en-GB" sz="2400" baseline="-25000" dirty="0" smtClean="0"/>
              <a:t>补</a:t>
            </a:r>
            <a:r>
              <a:rPr lang="zh-CN" altLang="en-GB" sz="2400" dirty="0" smtClean="0"/>
              <a:t>来实现），若结果的符号位为</a:t>
            </a:r>
            <a:r>
              <a:rPr lang="en-GB" altLang="zh-CN" sz="2400" dirty="0" smtClean="0"/>
              <a:t>0</a:t>
            </a:r>
            <a:r>
              <a:rPr lang="zh-CN" altLang="en-GB" sz="2400" dirty="0" smtClean="0"/>
              <a:t>，则</a:t>
            </a:r>
            <a:r>
              <a:rPr lang="zh-CN" altLang="en-GB" sz="2400" dirty="0" smtClean="0">
                <a:solidFill>
                  <a:srgbClr val="0033CC"/>
                </a:solidFill>
              </a:rPr>
              <a:t>够减</a:t>
            </a:r>
            <a:r>
              <a:rPr lang="zh-CN" altLang="en-GB" sz="2400" dirty="0" smtClean="0"/>
              <a:t>，上商</a:t>
            </a:r>
            <a:r>
              <a:rPr lang="en-GB" altLang="zh-CN" sz="2400" dirty="0" smtClean="0"/>
              <a:t>1</a:t>
            </a:r>
            <a:r>
              <a:rPr lang="zh-CN" altLang="en-GB" sz="2400" dirty="0" smtClean="0"/>
              <a:t>，余数左移一位；若结果的符号位为</a:t>
            </a:r>
            <a:r>
              <a:rPr lang="en-GB" altLang="zh-CN" sz="2400" dirty="0" smtClean="0"/>
              <a:t>1</a:t>
            </a:r>
            <a:r>
              <a:rPr lang="zh-CN" altLang="en-GB" sz="2400" dirty="0" smtClean="0"/>
              <a:t>，则</a:t>
            </a:r>
            <a:r>
              <a:rPr lang="zh-CN" altLang="en-GB" sz="2400" dirty="0" smtClean="0">
                <a:solidFill>
                  <a:srgbClr val="0033CC"/>
                </a:solidFill>
              </a:rPr>
              <a:t>不够减</a:t>
            </a:r>
            <a:r>
              <a:rPr lang="zh-CN" altLang="en-GB" sz="2400" dirty="0" smtClean="0"/>
              <a:t>，上商</a:t>
            </a:r>
            <a:r>
              <a:rPr lang="en-GB" altLang="zh-CN" sz="2400" dirty="0" smtClean="0"/>
              <a:t>0</a:t>
            </a:r>
            <a:r>
              <a:rPr lang="zh-CN" altLang="en-GB" sz="2400" dirty="0" smtClean="0"/>
              <a:t>，</a:t>
            </a:r>
            <a:r>
              <a:rPr lang="zh-CN" altLang="en-GB" sz="2400" dirty="0" smtClean="0">
                <a:solidFill>
                  <a:srgbClr val="FF0000"/>
                </a:solidFill>
              </a:rPr>
              <a:t>先加</a:t>
            </a:r>
            <a:r>
              <a:rPr lang="en-GB" altLang="zh-CN" sz="2400" dirty="0" smtClean="0">
                <a:solidFill>
                  <a:srgbClr val="FF0000"/>
                </a:solidFill>
              </a:rPr>
              <a:t>|Y|</a:t>
            </a:r>
            <a:r>
              <a:rPr lang="zh-CN" altLang="en-GB" sz="2400" dirty="0" smtClean="0">
                <a:solidFill>
                  <a:srgbClr val="FF0000"/>
                </a:solidFill>
              </a:rPr>
              <a:t>恢复余数，然后余数左移一位</a:t>
            </a:r>
            <a:r>
              <a:rPr lang="zh-CN" altLang="en-GB" sz="2400" dirty="0" smtClean="0"/>
              <a:t>。</a:t>
            </a:r>
          </a:p>
          <a:p>
            <a:pPr marL="808038" indent="-808038" eaLnBrk="1" hangingPunct="1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GB" sz="2400" dirty="0" smtClean="0">
                <a:solidFill>
                  <a:srgbClr val="0033CC"/>
                </a:solidFill>
              </a:rPr>
              <a:t>（</a:t>
            </a:r>
            <a:r>
              <a:rPr lang="en-GB" altLang="zh-CN" sz="2400" dirty="0" smtClean="0">
                <a:solidFill>
                  <a:srgbClr val="0033CC"/>
                </a:solidFill>
              </a:rPr>
              <a:t>4</a:t>
            </a:r>
            <a:r>
              <a:rPr lang="zh-CN" altLang="en-GB" sz="2400" dirty="0" smtClean="0">
                <a:solidFill>
                  <a:srgbClr val="0033CC"/>
                </a:solidFill>
              </a:rPr>
              <a:t>）</a:t>
            </a:r>
            <a:r>
              <a:rPr lang="zh-CN" altLang="en-GB" sz="2400" dirty="0" smtClean="0"/>
              <a:t>循环操作步骤</a:t>
            </a:r>
            <a:r>
              <a:rPr lang="en-GB" altLang="zh-CN" sz="2400" dirty="0" smtClean="0"/>
              <a:t>3</a:t>
            </a:r>
            <a:r>
              <a:rPr lang="zh-CN" altLang="en-GB" sz="2400" dirty="0" smtClean="0"/>
              <a:t>，共做</a:t>
            </a:r>
            <a:r>
              <a:rPr lang="en-GB" altLang="zh-CN" sz="2400" dirty="0" smtClean="0"/>
              <a:t>n+1</a:t>
            </a:r>
            <a:r>
              <a:rPr lang="zh-CN" altLang="en-GB" sz="2400" dirty="0" smtClean="0"/>
              <a:t>次，最后一次不左移，但若最后一次上商</a:t>
            </a:r>
            <a:r>
              <a:rPr lang="en-GB" altLang="zh-CN" sz="2400" dirty="0" smtClean="0"/>
              <a:t>0</a:t>
            </a:r>
            <a:r>
              <a:rPr lang="zh-CN" altLang="en-GB" sz="2400" dirty="0" smtClean="0"/>
              <a:t>，则必须</a:t>
            </a:r>
            <a:r>
              <a:rPr lang="en-GB" altLang="zh-CN" sz="2400" dirty="0" smtClean="0"/>
              <a:t>+|Y|</a:t>
            </a:r>
            <a:r>
              <a:rPr lang="zh-CN" altLang="en-GB" sz="2400" dirty="0" smtClean="0"/>
              <a:t>恢复余数；若为定点小数除法，余数则为最后计算得到的余数右移</a:t>
            </a:r>
            <a:r>
              <a:rPr lang="en-GB" altLang="zh-CN" sz="2400" dirty="0" smtClean="0"/>
              <a:t>n</a:t>
            </a:r>
            <a:r>
              <a:rPr lang="zh-CN" altLang="en-GB" sz="2400" dirty="0" smtClean="0"/>
              <a:t>位的值。</a:t>
            </a:r>
            <a:r>
              <a:rPr lang="zh-CN" altLang="en-US" sz="2400" dirty="0" smtClean="0"/>
              <a:t> </a:t>
            </a:r>
          </a:p>
        </p:txBody>
      </p:sp>
      <p:sp>
        <p:nvSpPr>
          <p:cNvPr id="71685" name="Rectangle 4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06E3511-A17E-4895-AC82-1ED899D5DD2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69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2</a:t>
            </a:r>
            <a:r>
              <a:rPr lang="zh-CN" altLang="en-GB" smtClean="0"/>
              <a:t>、原码恢复余数算法</a:t>
            </a:r>
            <a:endParaRPr lang="zh-CN" altLang="en-US" smtClean="0"/>
          </a:p>
        </p:txBody>
      </p:sp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468313" y="1557338"/>
            <a:ext cx="1150937" cy="5762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≥0</a:t>
            </a:r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2195513" y="1557338"/>
            <a:ext cx="936625" cy="5762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商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3708400" y="1557338"/>
            <a:ext cx="2016125" cy="5762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余数左移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位</a:t>
            </a:r>
          </a:p>
        </p:txBody>
      </p:sp>
      <p:sp>
        <p:nvSpPr>
          <p:cNvPr id="427015" name="AutoShape 7"/>
          <p:cNvSpPr>
            <a:spLocks noChangeArrowheads="1"/>
          </p:cNvSpPr>
          <p:nvPr/>
        </p:nvSpPr>
        <p:spPr bwMode="auto">
          <a:xfrm>
            <a:off x="6300788" y="1557338"/>
            <a:ext cx="1368425" cy="5762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减除数</a:t>
            </a:r>
          </a:p>
        </p:txBody>
      </p:sp>
      <p:cxnSp>
        <p:nvCxnSpPr>
          <p:cNvPr id="427016" name="AutoShape 8"/>
          <p:cNvCxnSpPr>
            <a:cxnSpLocks noChangeShapeType="1"/>
            <a:stCxn id="427012" idx="3"/>
            <a:endCxn id="427013" idx="1"/>
          </p:cNvCxnSpPr>
          <p:nvPr/>
        </p:nvCxnSpPr>
        <p:spPr bwMode="auto">
          <a:xfrm>
            <a:off x="1633538" y="1846263"/>
            <a:ext cx="5476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7017" name="AutoShape 9"/>
          <p:cNvCxnSpPr>
            <a:cxnSpLocks noChangeShapeType="1"/>
            <a:stCxn id="427013" idx="3"/>
            <a:endCxn id="427014" idx="1"/>
          </p:cNvCxnSpPr>
          <p:nvPr/>
        </p:nvCxnSpPr>
        <p:spPr bwMode="auto">
          <a:xfrm>
            <a:off x="3146425" y="1846263"/>
            <a:ext cx="54768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7018" name="AutoShape 10"/>
          <p:cNvCxnSpPr>
            <a:cxnSpLocks noChangeShapeType="1"/>
            <a:stCxn id="427014" idx="3"/>
            <a:endCxn id="427015" idx="1"/>
          </p:cNvCxnSpPr>
          <p:nvPr/>
        </p:nvCxnSpPr>
        <p:spPr bwMode="auto">
          <a:xfrm>
            <a:off x="5738813" y="1846263"/>
            <a:ext cx="5476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7019" name="AutoShape 11"/>
          <p:cNvCxnSpPr>
            <a:cxnSpLocks noChangeShapeType="1"/>
          </p:cNvCxnSpPr>
          <p:nvPr/>
        </p:nvCxnSpPr>
        <p:spPr bwMode="auto">
          <a:xfrm>
            <a:off x="7669213" y="1846263"/>
            <a:ext cx="5476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7020" name="Rectangle 12"/>
          <p:cNvSpPr>
            <a:spLocks noChangeArrowheads="1"/>
          </p:cNvSpPr>
          <p:nvPr/>
        </p:nvSpPr>
        <p:spPr bwMode="auto">
          <a:xfrm>
            <a:off x="8172450" y="1630363"/>
            <a:ext cx="693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i+1</a:t>
            </a:r>
          </a:p>
        </p:txBody>
      </p:sp>
      <p:sp>
        <p:nvSpPr>
          <p:cNvPr id="427022" name="AutoShape 14"/>
          <p:cNvSpPr>
            <a:spLocks noChangeArrowheads="1"/>
          </p:cNvSpPr>
          <p:nvPr/>
        </p:nvSpPr>
        <p:spPr bwMode="auto">
          <a:xfrm>
            <a:off x="395288" y="3357563"/>
            <a:ext cx="1150937" cy="5762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＜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</a:t>
            </a:r>
          </a:p>
        </p:txBody>
      </p:sp>
      <p:sp>
        <p:nvSpPr>
          <p:cNvPr id="427023" name="AutoShape 15"/>
          <p:cNvSpPr>
            <a:spLocks noChangeArrowheads="1"/>
          </p:cNvSpPr>
          <p:nvPr/>
        </p:nvSpPr>
        <p:spPr bwMode="auto">
          <a:xfrm>
            <a:off x="2122488" y="3357563"/>
            <a:ext cx="936625" cy="5762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商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</a:t>
            </a:r>
          </a:p>
        </p:txBody>
      </p:sp>
      <p:sp>
        <p:nvSpPr>
          <p:cNvPr id="427024" name="AutoShape 16"/>
          <p:cNvSpPr>
            <a:spLocks noChangeArrowheads="1"/>
          </p:cNvSpPr>
          <p:nvPr/>
        </p:nvSpPr>
        <p:spPr bwMode="auto">
          <a:xfrm>
            <a:off x="3635375" y="3357563"/>
            <a:ext cx="2016125" cy="5762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+|Y|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恢复余数</a:t>
            </a:r>
          </a:p>
        </p:txBody>
      </p:sp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6227763" y="3357563"/>
            <a:ext cx="1368425" cy="5762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减除数</a:t>
            </a:r>
          </a:p>
        </p:txBody>
      </p:sp>
      <p:cxnSp>
        <p:nvCxnSpPr>
          <p:cNvPr id="427026" name="AutoShape 18"/>
          <p:cNvCxnSpPr>
            <a:cxnSpLocks noChangeShapeType="1"/>
            <a:stCxn id="427022" idx="3"/>
            <a:endCxn id="427023" idx="1"/>
          </p:cNvCxnSpPr>
          <p:nvPr/>
        </p:nvCxnSpPr>
        <p:spPr bwMode="auto">
          <a:xfrm>
            <a:off x="1560513" y="3646488"/>
            <a:ext cx="5476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7027" name="AutoShape 19"/>
          <p:cNvCxnSpPr>
            <a:cxnSpLocks noChangeShapeType="1"/>
            <a:stCxn id="427023" idx="3"/>
            <a:endCxn id="427024" idx="1"/>
          </p:cNvCxnSpPr>
          <p:nvPr/>
        </p:nvCxnSpPr>
        <p:spPr bwMode="auto">
          <a:xfrm>
            <a:off x="3073400" y="3646488"/>
            <a:ext cx="54768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7029" name="AutoShape 21"/>
          <p:cNvCxnSpPr>
            <a:cxnSpLocks noChangeShapeType="1"/>
          </p:cNvCxnSpPr>
          <p:nvPr/>
        </p:nvCxnSpPr>
        <p:spPr bwMode="auto">
          <a:xfrm>
            <a:off x="7596188" y="3646488"/>
            <a:ext cx="5476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7030" name="Rectangle 22"/>
          <p:cNvSpPr>
            <a:spLocks noChangeArrowheads="1"/>
          </p:cNvSpPr>
          <p:nvPr/>
        </p:nvSpPr>
        <p:spPr bwMode="auto">
          <a:xfrm>
            <a:off x="8099425" y="3430588"/>
            <a:ext cx="693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i+1</a:t>
            </a:r>
          </a:p>
        </p:txBody>
      </p:sp>
      <p:sp>
        <p:nvSpPr>
          <p:cNvPr id="427031" name="AutoShape 23"/>
          <p:cNvSpPr>
            <a:spLocks noChangeArrowheads="1"/>
          </p:cNvSpPr>
          <p:nvPr/>
        </p:nvSpPr>
        <p:spPr bwMode="auto">
          <a:xfrm>
            <a:off x="3635375" y="4437063"/>
            <a:ext cx="2016125" cy="5762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余数左移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位</a:t>
            </a:r>
          </a:p>
        </p:txBody>
      </p:sp>
      <p:cxnSp>
        <p:nvCxnSpPr>
          <p:cNvPr id="427032" name="AutoShape 24"/>
          <p:cNvCxnSpPr>
            <a:cxnSpLocks noChangeShapeType="1"/>
            <a:stCxn id="427024" idx="2"/>
            <a:endCxn id="427031" idx="0"/>
          </p:cNvCxnSpPr>
          <p:nvPr/>
        </p:nvCxnSpPr>
        <p:spPr bwMode="auto">
          <a:xfrm>
            <a:off x="4643438" y="3948113"/>
            <a:ext cx="0" cy="474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7033" name="AutoShape 25"/>
          <p:cNvCxnSpPr>
            <a:cxnSpLocks noChangeShapeType="1"/>
          </p:cNvCxnSpPr>
          <p:nvPr/>
        </p:nvCxnSpPr>
        <p:spPr bwMode="auto">
          <a:xfrm flipV="1">
            <a:off x="5651500" y="3933825"/>
            <a:ext cx="1246188" cy="777875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2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27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27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427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427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42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42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427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427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42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2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427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42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27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42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42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42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427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427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42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2" grpId="0" animBg="1"/>
      <p:bldP spid="427013" grpId="0" animBg="1"/>
      <p:bldP spid="427014" grpId="0" animBg="1"/>
      <p:bldP spid="427015" grpId="0" animBg="1"/>
      <p:bldP spid="427020" grpId="0"/>
      <p:bldP spid="427022" grpId="0" animBg="1"/>
      <p:bldP spid="427023" grpId="0" animBg="1"/>
      <p:bldP spid="427024" grpId="0" animBg="1"/>
      <p:bldP spid="427025" grpId="0" animBg="1"/>
      <p:bldP spid="427030" grpId="0"/>
      <p:bldP spid="4270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B1E020A-AA61-4453-826A-18CEDA7843D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求补运算：</a:t>
            </a:r>
            <a:r>
              <a:rPr lang="en-US" altLang="zh-CN" smtClean="0"/>
              <a:t>[Y]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→ </a:t>
            </a:r>
            <a:r>
              <a:rPr lang="en-US" altLang="zh-CN" smtClean="0"/>
              <a:t>[-Y]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96975"/>
            <a:ext cx="7491413" cy="4537075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defRPr/>
            </a:pPr>
            <a:r>
              <a:rPr lang="zh-CN" altLang="en-US" sz="2400" smtClean="0"/>
              <a:t>求补规则：</a:t>
            </a:r>
            <a:r>
              <a:rPr lang="zh-CN" altLang="en-US" sz="2400" smtClean="0">
                <a:solidFill>
                  <a:srgbClr val="CC0000"/>
                </a:solidFill>
              </a:rPr>
              <a:t>将</a:t>
            </a:r>
            <a:r>
              <a:rPr lang="en-US" altLang="zh-CN" sz="2400" smtClean="0">
                <a:solidFill>
                  <a:srgbClr val="CC0000"/>
                </a:solidFill>
              </a:rPr>
              <a:t>[Y]</a:t>
            </a:r>
            <a:r>
              <a:rPr lang="zh-CN" altLang="en-US" sz="2400" baseline="-25000" smtClean="0">
                <a:solidFill>
                  <a:srgbClr val="CC0000"/>
                </a:solidFill>
              </a:rPr>
              <a:t>补</a:t>
            </a:r>
            <a:r>
              <a:rPr lang="zh-CN" altLang="en-US" sz="2400" smtClean="0">
                <a:solidFill>
                  <a:srgbClr val="CC0000"/>
                </a:solidFill>
              </a:rPr>
              <a:t>包括符号位在内每一位取反，末位加</a:t>
            </a:r>
            <a:r>
              <a:rPr lang="en-US" altLang="zh-CN" sz="2400" smtClean="0">
                <a:solidFill>
                  <a:srgbClr val="CC0000"/>
                </a:solidFill>
              </a:rPr>
              <a:t>1</a:t>
            </a:r>
            <a:r>
              <a:rPr lang="zh-CN" altLang="en-US" sz="2400" smtClean="0">
                <a:solidFill>
                  <a:srgbClr val="CC0000"/>
                </a:solidFill>
              </a:rPr>
              <a:t>。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lang="zh-CN" altLang="en-US" sz="2400" smtClean="0"/>
              <a:t>若</a:t>
            </a:r>
            <a:r>
              <a:rPr lang="en-US" altLang="zh-CN" sz="2400" smtClean="0"/>
              <a:t>[Y]</a:t>
            </a:r>
            <a:r>
              <a:rPr lang="zh-CN" altLang="en-US" sz="2400" baseline="-25000" smtClean="0"/>
              <a:t>补</a:t>
            </a:r>
            <a:r>
              <a:rPr lang="zh-CN" altLang="en-US" sz="2400" smtClean="0"/>
              <a:t> </a:t>
            </a:r>
            <a:r>
              <a:rPr lang="en-US" altLang="zh-CN" sz="2400" smtClean="0"/>
              <a:t>= Y</a:t>
            </a:r>
            <a:r>
              <a:rPr lang="en-US" altLang="zh-CN" sz="2400" baseline="-25000" smtClean="0"/>
              <a:t>0 </a:t>
            </a:r>
            <a:r>
              <a:rPr lang="zh-CN" altLang="en-US" sz="2400" smtClean="0">
                <a:solidFill>
                  <a:srgbClr val="CC0000"/>
                </a:solidFill>
              </a:rPr>
              <a:t>，</a:t>
            </a:r>
            <a:r>
              <a:rPr lang="en-US" altLang="zh-CN" sz="2400" smtClean="0"/>
              <a:t>Y</a:t>
            </a:r>
            <a:r>
              <a:rPr lang="en-US" altLang="zh-CN" sz="2400" baseline="-25000" smtClean="0"/>
              <a:t>1</a:t>
            </a:r>
            <a:r>
              <a:rPr lang="en-US" altLang="zh-CN" sz="2400" smtClean="0">
                <a:latin typeface="Arial"/>
              </a:rPr>
              <a:t>……</a:t>
            </a:r>
            <a:r>
              <a:rPr lang="en-US" altLang="zh-CN" sz="2400" smtClean="0"/>
              <a:t>Y</a:t>
            </a:r>
            <a:r>
              <a:rPr lang="en-US" altLang="zh-CN" sz="2400" baseline="-25000" smtClean="0"/>
              <a:t>n</a:t>
            </a:r>
            <a:r>
              <a:rPr lang="en-US" altLang="zh-CN" sz="2400" smtClean="0"/>
              <a:t> </a:t>
            </a:r>
            <a:r>
              <a:rPr lang="zh-CN" altLang="en-US" sz="2400" smtClean="0"/>
              <a:t>，则：</a:t>
            </a:r>
          </a:p>
          <a:p>
            <a:pPr eaLnBrk="1" hangingPunct="1">
              <a:spcBef>
                <a:spcPct val="10000"/>
              </a:spcBef>
              <a:defRPr/>
            </a:pPr>
            <a:endParaRPr lang="zh-CN" altLang="en-US" sz="2400" smtClean="0"/>
          </a:p>
          <a:p>
            <a:pPr eaLnBrk="1" hangingPunct="1">
              <a:spcBef>
                <a:spcPct val="10000"/>
              </a:spcBef>
              <a:defRPr/>
            </a:pPr>
            <a:endParaRPr kumimoji="1" lang="zh-CN" altLang="en-US" sz="2400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10000"/>
              </a:spcBef>
              <a:defRPr/>
            </a:pPr>
            <a:r>
              <a:rPr kumimoji="1"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若</a:t>
            </a:r>
            <a:r>
              <a:rPr kumimoji="1"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[Y]</a:t>
            </a:r>
            <a:r>
              <a:rPr kumimoji="1"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补 </a:t>
            </a:r>
            <a:r>
              <a:rPr kumimoji="1"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= Y</a:t>
            </a:r>
            <a:r>
              <a:rPr kumimoji="1" lang="en-US" altLang="zh-CN" sz="24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 </a:t>
            </a:r>
            <a:r>
              <a:rPr kumimoji="1" lang="en-US" altLang="zh-CN" sz="240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kumimoji="1"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</a:t>
            </a:r>
            <a:r>
              <a:rPr kumimoji="1" lang="en-US" altLang="zh-CN" sz="24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kumimoji="1"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……</a:t>
            </a:r>
            <a:r>
              <a:rPr kumimoji="1"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</a:t>
            </a:r>
            <a:r>
              <a:rPr kumimoji="1" lang="en-US" altLang="zh-CN" sz="24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kumimoji="1"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，则：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0" y="3314700"/>
            <a:ext cx="856773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0293" name="Object 5"/>
          <p:cNvGraphicFramePr>
            <a:graphicFrameLocks noChangeAspect="1"/>
          </p:cNvGraphicFramePr>
          <p:nvPr/>
        </p:nvGraphicFramePr>
        <p:xfrm>
          <a:off x="1476375" y="2492375"/>
          <a:ext cx="381635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公式" r:id="rId3" imgW="1397000" imgH="241300" progId="Equation.3">
                  <p:embed/>
                </p:oleObj>
              </mc:Choice>
              <mc:Fallback>
                <p:oleObj name="公式" r:id="rId3" imgW="13970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492375"/>
                        <a:ext cx="381635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5" name="Object 7"/>
          <p:cNvGraphicFramePr>
            <a:graphicFrameLocks noChangeAspect="1"/>
          </p:cNvGraphicFramePr>
          <p:nvPr/>
        </p:nvGraphicFramePr>
        <p:xfrm>
          <a:off x="1476375" y="3787775"/>
          <a:ext cx="4887913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公式" r:id="rId5" imgW="1892300" imgH="241300" progId="Equation.3">
                  <p:embed/>
                </p:oleObj>
              </mc:Choice>
              <mc:Fallback>
                <p:oleObj name="公式" r:id="rId5" imgW="18923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787775"/>
                        <a:ext cx="4887913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7" name="Rectangle 9"/>
          <p:cNvSpPr>
            <a:spLocks noChangeArrowheads="1"/>
          </p:cNvSpPr>
          <p:nvPr/>
        </p:nvSpPr>
        <p:spPr bwMode="auto">
          <a:xfrm>
            <a:off x="611188" y="4508500"/>
            <a:ext cx="7354887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20000"/>
              </a:spcAft>
              <a:buFontTx/>
              <a:buBlip>
                <a:blip r:embed="rId7"/>
              </a:buBlip>
              <a:defRPr/>
            </a:pP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例： </a:t>
            </a:r>
            <a:r>
              <a:rPr kumimoji="1"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[X]</a:t>
            </a:r>
            <a:r>
              <a:rPr kumimoji="1" lang="zh-CN" altLang="en-US" sz="2400" b="1" baseline="-250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补</a:t>
            </a: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kumimoji="1"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=0.1101</a:t>
            </a: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，则： </a:t>
            </a:r>
            <a:r>
              <a:rPr kumimoji="1"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[</a:t>
            </a: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－</a:t>
            </a:r>
            <a:r>
              <a:rPr kumimoji="1"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X]</a:t>
            </a:r>
            <a:r>
              <a:rPr kumimoji="1" lang="zh-CN" altLang="en-US" sz="2400" b="1" baseline="-250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补</a:t>
            </a: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kumimoji="1"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=  </a:t>
            </a: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？</a:t>
            </a:r>
          </a:p>
          <a:p>
            <a:pPr>
              <a:spcAft>
                <a:spcPct val="20000"/>
              </a:spcAft>
              <a:buFontTx/>
              <a:buBlip>
                <a:blip r:embed="rId7"/>
              </a:buBlip>
              <a:defRPr/>
            </a:pP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   </a:t>
            </a:r>
            <a:r>
              <a:rPr kumimoji="1"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[Y]</a:t>
            </a:r>
            <a:r>
              <a:rPr kumimoji="1" lang="zh-CN" altLang="en-US" sz="2400" b="1" baseline="-250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补</a:t>
            </a: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kumimoji="1"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=1.1101</a:t>
            </a: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，则： </a:t>
            </a:r>
            <a:r>
              <a:rPr kumimoji="1"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[</a:t>
            </a: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－</a:t>
            </a:r>
            <a:r>
              <a:rPr kumimoji="1"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Y]</a:t>
            </a:r>
            <a:r>
              <a:rPr kumimoji="1" lang="zh-CN" altLang="en-US" sz="2400" b="1" baseline="-250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补</a:t>
            </a: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kumimoji="1"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=  </a:t>
            </a:r>
            <a:r>
              <a:rPr kumimoji="1"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？</a:t>
            </a:r>
          </a:p>
        </p:txBody>
      </p:sp>
      <p:sp>
        <p:nvSpPr>
          <p:cNvPr id="140298" name="Rectangle 10"/>
          <p:cNvSpPr>
            <a:spLocks noChangeArrowheads="1"/>
          </p:cNvSpPr>
          <p:nvPr/>
        </p:nvSpPr>
        <p:spPr bwMode="auto">
          <a:xfrm>
            <a:off x="6146800" y="4508500"/>
            <a:ext cx="137795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1.0011</a:t>
            </a:r>
          </a:p>
        </p:txBody>
      </p:sp>
      <p:sp>
        <p:nvSpPr>
          <p:cNvPr id="140299" name="Rectangle 11"/>
          <p:cNvSpPr>
            <a:spLocks noChangeArrowheads="1"/>
          </p:cNvSpPr>
          <p:nvPr/>
        </p:nvSpPr>
        <p:spPr bwMode="auto">
          <a:xfrm>
            <a:off x="6156325" y="4921250"/>
            <a:ext cx="11080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0.0011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402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402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402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402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7" grpId="0"/>
      <p:bldP spid="140298" grpId="0" animBg="1"/>
      <p:bldP spid="14029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030DEA0-9512-4AD1-99EF-64AE3ECF461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70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731" name="Rectangle 2"/>
          <p:cNvSpPr>
            <a:spLocks noChangeArrowheads="1"/>
          </p:cNvSpPr>
          <p:nvPr/>
        </p:nvSpPr>
        <p:spPr bwMode="auto">
          <a:xfrm>
            <a:off x="0" y="1604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323850" y="4868863"/>
            <a:ext cx="3455988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GB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得</a:t>
            </a:r>
            <a:r>
              <a:rPr lang="en-GB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[Q]</a:t>
            </a:r>
            <a:r>
              <a:rPr lang="zh-CN" altLang="en-GB" sz="32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原</a:t>
            </a:r>
            <a:r>
              <a:rPr lang="en-GB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=1.1101    </a:t>
            </a:r>
          </a:p>
          <a:p>
            <a:pPr>
              <a:spcBef>
                <a:spcPct val="50000"/>
              </a:spcBef>
              <a:defRPr/>
            </a:pPr>
            <a:r>
              <a:rPr lang="en-GB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[R]</a:t>
            </a:r>
            <a:r>
              <a:rPr lang="zh-CN" altLang="en-GB" sz="32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原</a:t>
            </a:r>
            <a:r>
              <a:rPr lang="en-GB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=0.00000111 </a:t>
            </a:r>
            <a:endParaRPr lang="en-US" altLang="zh-CN" sz="2400" b="1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344068" name="Object 4"/>
          <p:cNvGraphicFramePr>
            <a:graphicFrameLocks noChangeAspect="1"/>
          </p:cNvGraphicFramePr>
          <p:nvPr/>
        </p:nvGraphicFramePr>
        <p:xfrm>
          <a:off x="4208463" y="0"/>
          <a:ext cx="49006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6" name="Visio" r:id="rId3" imgW="2771792" imgH="3810000" progId="Visio.Drawing.11">
                  <p:embed/>
                </p:oleObj>
              </mc:Choice>
              <mc:Fallback>
                <p:oleObj name="Visio" r:id="rId3" imgW="2771792" imgH="38100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8463" y="0"/>
                        <a:ext cx="4900612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mtClean="0"/>
              <a:t>举例</a:t>
            </a:r>
            <a:r>
              <a:rPr lang="en-GB" altLang="zh-CN" smtClean="0"/>
              <a:t>1</a:t>
            </a:r>
            <a:endParaRPr lang="en-US" altLang="zh-CN" smtClean="0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3960813" cy="3671887"/>
          </a:xfrm>
        </p:spPr>
        <p:txBody>
          <a:bodyPr/>
          <a:lstStyle/>
          <a:p>
            <a:pPr eaLnBrk="1" hangingPunct="1"/>
            <a:r>
              <a:rPr lang="en-GB" altLang="zh-CN" sz="2400" smtClean="0"/>
              <a:t>X=+0.1011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Y=-0.1101</a:t>
            </a:r>
          </a:p>
          <a:p>
            <a:pPr eaLnBrk="1" hangingPunct="1"/>
            <a:r>
              <a:rPr lang="zh-CN" altLang="en-GB" sz="2400" smtClean="0"/>
              <a:t>用原码恢复余数算法计算</a:t>
            </a:r>
            <a:r>
              <a:rPr lang="en-GB" altLang="zh-CN" sz="2400" smtClean="0"/>
              <a:t>X</a:t>
            </a:r>
            <a:r>
              <a:rPr lang="en-US" altLang="zh-CN" sz="2400" smtClean="0"/>
              <a:t>÷Y</a:t>
            </a:r>
            <a:r>
              <a:rPr lang="zh-CN" altLang="en-US" sz="2400" smtClean="0"/>
              <a:t>。</a:t>
            </a:r>
            <a:endParaRPr lang="zh-CN" altLang="en-GB" sz="2400" smtClean="0"/>
          </a:p>
          <a:p>
            <a:pPr eaLnBrk="1" hangingPunct="1"/>
            <a:r>
              <a:rPr lang="en-GB" altLang="zh-CN" sz="2400" smtClean="0"/>
              <a:t>[X]</a:t>
            </a:r>
            <a:r>
              <a:rPr lang="zh-CN" altLang="en-GB" sz="2400" baseline="-25000" smtClean="0"/>
              <a:t>原</a:t>
            </a:r>
            <a:r>
              <a:rPr lang="en-GB" altLang="zh-CN" sz="2400" smtClean="0"/>
              <a:t>=0.1011    </a:t>
            </a:r>
          </a:p>
          <a:p>
            <a:pPr eaLnBrk="1" hangingPunct="1"/>
            <a:r>
              <a:rPr lang="en-GB" altLang="zh-CN" sz="2400" smtClean="0"/>
              <a:t>[Y]</a:t>
            </a:r>
            <a:r>
              <a:rPr lang="zh-CN" altLang="en-GB" sz="2400" baseline="-25000" smtClean="0"/>
              <a:t>原</a:t>
            </a:r>
            <a:r>
              <a:rPr lang="en-GB" altLang="zh-CN" sz="2400" smtClean="0"/>
              <a:t>=1.1101 </a:t>
            </a:r>
          </a:p>
          <a:p>
            <a:pPr eaLnBrk="1" hangingPunct="1"/>
            <a:r>
              <a:rPr lang="en-GB" altLang="zh-CN" sz="2400" smtClean="0"/>
              <a:t>|X|=0.1011 |Y|=0.1101</a:t>
            </a:r>
          </a:p>
          <a:p>
            <a:pPr eaLnBrk="1" hangingPunct="1"/>
            <a:r>
              <a:rPr lang="en-GB" altLang="zh-CN" sz="2400" smtClean="0"/>
              <a:t>[-|Y|]</a:t>
            </a:r>
            <a:r>
              <a:rPr lang="zh-CN" altLang="en-GB" sz="2400" baseline="-25000" smtClean="0"/>
              <a:t>补</a:t>
            </a:r>
            <a:r>
              <a:rPr lang="en-GB" altLang="zh-CN" sz="2400" smtClean="0"/>
              <a:t>=11.0011 </a:t>
            </a:r>
          </a:p>
          <a:p>
            <a:pPr eaLnBrk="1" hangingPunct="1"/>
            <a:r>
              <a:rPr lang="en-GB" altLang="zh-CN" sz="2400" smtClean="0"/>
              <a:t>Q</a:t>
            </a:r>
            <a:r>
              <a:rPr lang="en-GB" altLang="zh-CN" sz="2400" baseline="-25000" smtClean="0"/>
              <a:t>S</a:t>
            </a:r>
            <a:r>
              <a:rPr lang="en-GB" altLang="zh-CN" sz="2400" smtClean="0"/>
              <a:t> = X</a:t>
            </a:r>
            <a:r>
              <a:rPr lang="en-GB" altLang="zh-CN" sz="2400" baseline="-25000" smtClean="0"/>
              <a:t>S</a:t>
            </a:r>
            <a:r>
              <a:rPr lang="en-GB" altLang="zh-CN" sz="2400" smtClean="0"/>
              <a:t> ⊕Y</a:t>
            </a:r>
            <a:r>
              <a:rPr lang="en-GB" altLang="zh-CN" sz="2400" baseline="-25000" smtClean="0"/>
              <a:t>S</a:t>
            </a:r>
            <a:r>
              <a:rPr lang="en-GB" altLang="zh-CN" sz="2400" smtClean="0"/>
              <a:t> = 1 R</a:t>
            </a:r>
            <a:r>
              <a:rPr lang="en-GB" altLang="zh-CN" sz="2400" baseline="-25000" smtClean="0"/>
              <a:t>S</a:t>
            </a:r>
            <a:r>
              <a:rPr lang="en-GB" altLang="zh-CN" sz="2400" smtClean="0"/>
              <a:t> = 0</a:t>
            </a:r>
            <a:endParaRPr lang="en-US" altLang="zh-CN" sz="2400" smtClean="0"/>
          </a:p>
        </p:txBody>
      </p:sp>
      <p:pic>
        <p:nvPicPr>
          <p:cNvPr id="344072" name="Picture 8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6165850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440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3440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125C14C-CAD1-4742-8F98-958763B80C6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71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3</a:t>
            </a:r>
            <a:r>
              <a:rPr lang="zh-CN" altLang="en-GB" smtClean="0"/>
              <a:t>、原码不恢复余数算法</a:t>
            </a:r>
            <a:endParaRPr lang="zh-CN" altLang="en-US" smtClean="0"/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632700" cy="4895850"/>
          </a:xfrm>
        </p:spPr>
        <p:txBody>
          <a:bodyPr/>
          <a:lstStyle/>
          <a:p>
            <a:pPr marL="274638" indent="-274638" eaLnBrk="1" hangingPunct="1">
              <a:lnSpc>
                <a:spcPct val="110000"/>
              </a:lnSpc>
            </a:pPr>
            <a:r>
              <a:rPr lang="zh-CN" altLang="en-GB" sz="2400" smtClean="0"/>
              <a:t>又称为</a:t>
            </a:r>
            <a:r>
              <a:rPr lang="zh-CN" altLang="en-GB" sz="2400" smtClean="0">
                <a:solidFill>
                  <a:srgbClr val="CC0000"/>
                </a:solidFill>
              </a:rPr>
              <a:t>加减交替法</a:t>
            </a:r>
            <a:r>
              <a:rPr lang="zh-CN" altLang="en-GB" sz="2400" smtClean="0"/>
              <a:t>：</a:t>
            </a:r>
            <a:r>
              <a:rPr lang="zh-CN" altLang="en-US" sz="2400" smtClean="0"/>
              <a:t>当不够减时，不恢复余数，用加上除数（</a:t>
            </a:r>
            <a:r>
              <a:rPr lang="en-US" altLang="zh-CN" sz="2400" smtClean="0"/>
              <a:t>+|Y|</a:t>
            </a:r>
            <a:r>
              <a:rPr lang="zh-CN" altLang="en-US" sz="2400" smtClean="0"/>
              <a:t>）的办法来继续求下一位商，其他操作不变。</a:t>
            </a:r>
          </a:p>
          <a:p>
            <a:pPr marL="274638" indent="-274638" eaLnBrk="1" hangingPunct="1">
              <a:lnSpc>
                <a:spcPct val="120000"/>
              </a:lnSpc>
            </a:pPr>
            <a:r>
              <a:rPr lang="zh-CN" altLang="en-US" sz="2400" smtClean="0"/>
              <a:t>加减交替法的规则如下：</a:t>
            </a:r>
          </a:p>
          <a:p>
            <a:pPr marL="622300" lvl="1" indent="-168275" eaLnBrk="1" hangingPunct="1">
              <a:lnSpc>
                <a:spcPct val="120000"/>
              </a:lnSpc>
            </a:pPr>
            <a:r>
              <a:rPr lang="zh-CN" altLang="en-US" smtClean="0"/>
              <a:t>余数为正时，商上</a:t>
            </a:r>
            <a:r>
              <a:rPr lang="en-US" altLang="zh-CN" smtClean="0"/>
              <a:t>1</a:t>
            </a:r>
            <a:r>
              <a:rPr lang="zh-CN" altLang="en-US" smtClean="0"/>
              <a:t>，求下一位商的办法，是余数左移一位，再</a:t>
            </a:r>
            <a:r>
              <a:rPr lang="zh-CN" altLang="en-US" smtClean="0">
                <a:solidFill>
                  <a:srgbClr val="CC0000"/>
                </a:solidFill>
              </a:rPr>
              <a:t>减去除数</a:t>
            </a:r>
            <a:r>
              <a:rPr lang="zh-CN" altLang="en-US" smtClean="0"/>
              <a:t>；</a:t>
            </a:r>
          </a:p>
          <a:p>
            <a:pPr marL="622300" lvl="1" indent="-168275" eaLnBrk="1" hangingPunct="1">
              <a:lnSpc>
                <a:spcPct val="120000"/>
              </a:lnSpc>
            </a:pPr>
            <a:r>
              <a:rPr lang="zh-CN" altLang="en-US" smtClean="0"/>
              <a:t>当余数为负时，商上</a:t>
            </a:r>
            <a:r>
              <a:rPr lang="en-US" altLang="zh-CN" smtClean="0"/>
              <a:t>0</a:t>
            </a:r>
            <a:r>
              <a:rPr lang="zh-CN" altLang="en-US" smtClean="0"/>
              <a:t>，求下一位商的办法，是余数左移一位，再</a:t>
            </a:r>
            <a:r>
              <a:rPr lang="zh-CN" altLang="en-US" smtClean="0">
                <a:solidFill>
                  <a:srgbClr val="CC0000"/>
                </a:solidFill>
              </a:rPr>
              <a:t>加上除数</a:t>
            </a:r>
            <a:r>
              <a:rPr lang="zh-CN" altLang="en-US" smtClean="0"/>
              <a:t>。</a:t>
            </a:r>
          </a:p>
          <a:p>
            <a:pPr marL="622300" lvl="1" indent="-168275" eaLnBrk="1" hangingPunct="1">
              <a:lnSpc>
                <a:spcPct val="120000"/>
              </a:lnSpc>
            </a:pPr>
            <a:r>
              <a:rPr lang="zh-CN" altLang="en-US" smtClean="0"/>
              <a:t>若最后一次上商为</a:t>
            </a:r>
            <a:r>
              <a:rPr lang="en-US" altLang="zh-CN" smtClean="0"/>
              <a:t>0</a:t>
            </a:r>
            <a:r>
              <a:rPr lang="zh-CN" altLang="en-US" smtClean="0"/>
              <a:t>，而又需得到正确余数，则在这最后一次仍需恢复余数。</a:t>
            </a:r>
          </a:p>
        </p:txBody>
      </p:sp>
      <p:sp>
        <p:nvSpPr>
          <p:cNvPr id="74757" name="Rectangle 4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974DEDE-9AD4-4047-916E-6E121BDBC60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72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3</a:t>
            </a:r>
            <a:r>
              <a:rPr lang="zh-CN" altLang="en-GB" smtClean="0"/>
              <a:t>、原码不恢复余数算法</a:t>
            </a:r>
            <a:endParaRPr lang="zh-CN" altLang="en-US" smtClean="0"/>
          </a:p>
        </p:txBody>
      </p:sp>
      <p:sp>
        <p:nvSpPr>
          <p:cNvPr id="429059" name="AutoShape 3"/>
          <p:cNvSpPr>
            <a:spLocks noChangeArrowheads="1"/>
          </p:cNvSpPr>
          <p:nvPr/>
        </p:nvSpPr>
        <p:spPr bwMode="auto">
          <a:xfrm>
            <a:off x="468313" y="1268413"/>
            <a:ext cx="1150937" cy="5762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≥0</a:t>
            </a:r>
          </a:p>
        </p:txBody>
      </p:sp>
      <p:sp>
        <p:nvSpPr>
          <p:cNvPr id="429060" name="AutoShape 4"/>
          <p:cNvSpPr>
            <a:spLocks noChangeArrowheads="1"/>
          </p:cNvSpPr>
          <p:nvPr/>
        </p:nvSpPr>
        <p:spPr bwMode="auto">
          <a:xfrm>
            <a:off x="2195513" y="1268413"/>
            <a:ext cx="936625" cy="5762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商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</a:p>
        </p:txBody>
      </p:sp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3708400" y="1268413"/>
            <a:ext cx="2016125" cy="5762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余数左移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位</a:t>
            </a:r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6300788" y="1268413"/>
            <a:ext cx="1368425" cy="5762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减除数</a:t>
            </a:r>
          </a:p>
        </p:txBody>
      </p:sp>
      <p:cxnSp>
        <p:nvCxnSpPr>
          <p:cNvPr id="429063" name="AutoShape 7"/>
          <p:cNvCxnSpPr>
            <a:cxnSpLocks noChangeShapeType="1"/>
            <a:stCxn id="429059" idx="3"/>
            <a:endCxn id="429060" idx="1"/>
          </p:cNvCxnSpPr>
          <p:nvPr/>
        </p:nvCxnSpPr>
        <p:spPr bwMode="auto">
          <a:xfrm>
            <a:off x="1633538" y="1557338"/>
            <a:ext cx="5476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64" name="AutoShape 8"/>
          <p:cNvCxnSpPr>
            <a:cxnSpLocks noChangeShapeType="1"/>
            <a:stCxn id="429060" idx="3"/>
            <a:endCxn id="429061" idx="1"/>
          </p:cNvCxnSpPr>
          <p:nvPr/>
        </p:nvCxnSpPr>
        <p:spPr bwMode="auto">
          <a:xfrm>
            <a:off x="3146425" y="1557338"/>
            <a:ext cx="54768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65" name="AutoShape 9"/>
          <p:cNvCxnSpPr>
            <a:cxnSpLocks noChangeShapeType="1"/>
            <a:stCxn id="429061" idx="3"/>
            <a:endCxn id="429062" idx="1"/>
          </p:cNvCxnSpPr>
          <p:nvPr/>
        </p:nvCxnSpPr>
        <p:spPr bwMode="auto">
          <a:xfrm>
            <a:off x="5738813" y="1557338"/>
            <a:ext cx="5476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66" name="AutoShape 10"/>
          <p:cNvCxnSpPr>
            <a:cxnSpLocks noChangeShapeType="1"/>
          </p:cNvCxnSpPr>
          <p:nvPr/>
        </p:nvCxnSpPr>
        <p:spPr bwMode="auto">
          <a:xfrm>
            <a:off x="7669213" y="1557338"/>
            <a:ext cx="5476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9067" name="Rectangle 11"/>
          <p:cNvSpPr>
            <a:spLocks noChangeArrowheads="1"/>
          </p:cNvSpPr>
          <p:nvPr/>
        </p:nvSpPr>
        <p:spPr bwMode="auto">
          <a:xfrm>
            <a:off x="8172450" y="1341438"/>
            <a:ext cx="693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i+1</a:t>
            </a:r>
          </a:p>
        </p:txBody>
      </p:sp>
      <p:sp>
        <p:nvSpPr>
          <p:cNvPr id="429068" name="AutoShape 12"/>
          <p:cNvSpPr>
            <a:spLocks noChangeArrowheads="1"/>
          </p:cNvSpPr>
          <p:nvPr/>
        </p:nvSpPr>
        <p:spPr bwMode="auto">
          <a:xfrm>
            <a:off x="395288" y="2852738"/>
            <a:ext cx="1150937" cy="5762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＜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</a:t>
            </a:r>
          </a:p>
        </p:txBody>
      </p:sp>
      <p:sp>
        <p:nvSpPr>
          <p:cNvPr id="429069" name="AutoShape 13"/>
          <p:cNvSpPr>
            <a:spLocks noChangeArrowheads="1"/>
          </p:cNvSpPr>
          <p:nvPr/>
        </p:nvSpPr>
        <p:spPr bwMode="auto">
          <a:xfrm>
            <a:off x="2122488" y="2852738"/>
            <a:ext cx="936625" cy="5762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商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</a:t>
            </a:r>
          </a:p>
        </p:txBody>
      </p:sp>
      <p:sp>
        <p:nvSpPr>
          <p:cNvPr id="429070" name="AutoShape 14"/>
          <p:cNvSpPr>
            <a:spLocks noChangeArrowheads="1"/>
          </p:cNvSpPr>
          <p:nvPr/>
        </p:nvSpPr>
        <p:spPr bwMode="auto">
          <a:xfrm>
            <a:off x="3635375" y="2852738"/>
            <a:ext cx="2016125" cy="5762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+|Y|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恢复余数</a:t>
            </a:r>
          </a:p>
        </p:txBody>
      </p:sp>
      <p:sp>
        <p:nvSpPr>
          <p:cNvPr id="429071" name="AutoShape 15"/>
          <p:cNvSpPr>
            <a:spLocks noChangeArrowheads="1"/>
          </p:cNvSpPr>
          <p:nvPr/>
        </p:nvSpPr>
        <p:spPr bwMode="auto">
          <a:xfrm>
            <a:off x="6227763" y="2852738"/>
            <a:ext cx="1368425" cy="5762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减除数</a:t>
            </a:r>
          </a:p>
        </p:txBody>
      </p:sp>
      <p:cxnSp>
        <p:nvCxnSpPr>
          <p:cNvPr id="429072" name="AutoShape 16"/>
          <p:cNvCxnSpPr>
            <a:cxnSpLocks noChangeShapeType="1"/>
            <a:stCxn id="429068" idx="3"/>
            <a:endCxn id="429069" idx="1"/>
          </p:cNvCxnSpPr>
          <p:nvPr/>
        </p:nvCxnSpPr>
        <p:spPr bwMode="auto">
          <a:xfrm>
            <a:off x="1560513" y="3141663"/>
            <a:ext cx="5476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73" name="AutoShape 17"/>
          <p:cNvCxnSpPr>
            <a:cxnSpLocks noChangeShapeType="1"/>
            <a:stCxn id="429069" idx="3"/>
            <a:endCxn id="429070" idx="1"/>
          </p:cNvCxnSpPr>
          <p:nvPr/>
        </p:nvCxnSpPr>
        <p:spPr bwMode="auto">
          <a:xfrm>
            <a:off x="3073400" y="3141663"/>
            <a:ext cx="54768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74" name="AutoShape 18"/>
          <p:cNvCxnSpPr>
            <a:cxnSpLocks noChangeShapeType="1"/>
          </p:cNvCxnSpPr>
          <p:nvPr/>
        </p:nvCxnSpPr>
        <p:spPr bwMode="auto">
          <a:xfrm>
            <a:off x="7596188" y="3141663"/>
            <a:ext cx="5476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9075" name="Rectangle 19"/>
          <p:cNvSpPr>
            <a:spLocks noChangeArrowheads="1"/>
          </p:cNvSpPr>
          <p:nvPr/>
        </p:nvSpPr>
        <p:spPr bwMode="auto">
          <a:xfrm>
            <a:off x="8099425" y="2925763"/>
            <a:ext cx="693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i+1</a:t>
            </a:r>
          </a:p>
        </p:txBody>
      </p:sp>
      <p:sp>
        <p:nvSpPr>
          <p:cNvPr id="429076" name="AutoShape 20"/>
          <p:cNvSpPr>
            <a:spLocks noChangeArrowheads="1"/>
          </p:cNvSpPr>
          <p:nvPr/>
        </p:nvSpPr>
        <p:spPr bwMode="auto">
          <a:xfrm>
            <a:off x="3635375" y="3932238"/>
            <a:ext cx="2016125" cy="5762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余数左移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位</a:t>
            </a:r>
          </a:p>
        </p:txBody>
      </p:sp>
      <p:cxnSp>
        <p:nvCxnSpPr>
          <p:cNvPr id="429077" name="AutoShape 21"/>
          <p:cNvCxnSpPr>
            <a:cxnSpLocks noChangeShapeType="1"/>
            <a:stCxn id="429070" idx="2"/>
            <a:endCxn id="429076" idx="0"/>
          </p:cNvCxnSpPr>
          <p:nvPr/>
        </p:nvCxnSpPr>
        <p:spPr bwMode="auto">
          <a:xfrm>
            <a:off x="4643438" y="3443288"/>
            <a:ext cx="0" cy="474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78" name="AutoShape 22"/>
          <p:cNvCxnSpPr>
            <a:cxnSpLocks noChangeShapeType="1"/>
          </p:cNvCxnSpPr>
          <p:nvPr/>
        </p:nvCxnSpPr>
        <p:spPr bwMode="auto">
          <a:xfrm flipV="1">
            <a:off x="5651500" y="3429000"/>
            <a:ext cx="1246188" cy="777875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9079" name="Rectangle 23"/>
          <p:cNvSpPr>
            <a:spLocks noChangeArrowheads="1"/>
          </p:cNvSpPr>
          <p:nvPr/>
        </p:nvSpPr>
        <p:spPr bwMode="auto">
          <a:xfrm>
            <a:off x="3419475" y="2060575"/>
            <a:ext cx="2085975" cy="4937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R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i</a:t>
            </a:r>
            <a:r>
              <a:rPr lang="zh-CN" altLang="en-US" sz="24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＋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1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=2R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i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－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|Y|</a:t>
            </a:r>
          </a:p>
        </p:txBody>
      </p:sp>
      <p:sp>
        <p:nvSpPr>
          <p:cNvPr id="429080" name="Rectangle 24"/>
          <p:cNvSpPr>
            <a:spLocks noChangeArrowheads="1"/>
          </p:cNvSpPr>
          <p:nvPr/>
        </p:nvSpPr>
        <p:spPr bwMode="auto">
          <a:xfrm>
            <a:off x="1258888" y="4652963"/>
            <a:ext cx="6372225" cy="4937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i+1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=2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（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R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i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+|Y|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）－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|Y|=2R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i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+2|Y|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－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|Y|</a:t>
            </a: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=2R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i</a:t>
            </a: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+|Y|</a:t>
            </a:r>
          </a:p>
        </p:txBody>
      </p:sp>
      <p:sp>
        <p:nvSpPr>
          <p:cNvPr id="429081" name="AutoShape 25"/>
          <p:cNvSpPr>
            <a:spLocks noChangeArrowheads="1"/>
          </p:cNvSpPr>
          <p:nvPr/>
        </p:nvSpPr>
        <p:spPr bwMode="auto">
          <a:xfrm>
            <a:off x="495300" y="5489575"/>
            <a:ext cx="1150938" cy="57626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＜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</a:t>
            </a:r>
          </a:p>
        </p:txBody>
      </p:sp>
      <p:sp>
        <p:nvSpPr>
          <p:cNvPr id="429082" name="AutoShape 26"/>
          <p:cNvSpPr>
            <a:spLocks noChangeArrowheads="1"/>
          </p:cNvSpPr>
          <p:nvPr/>
        </p:nvSpPr>
        <p:spPr bwMode="auto">
          <a:xfrm>
            <a:off x="2222500" y="5489575"/>
            <a:ext cx="936625" cy="57626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商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</a:t>
            </a:r>
          </a:p>
        </p:txBody>
      </p:sp>
      <p:sp>
        <p:nvSpPr>
          <p:cNvPr id="429084" name="AutoShape 28"/>
          <p:cNvSpPr>
            <a:spLocks noChangeArrowheads="1"/>
          </p:cNvSpPr>
          <p:nvPr/>
        </p:nvSpPr>
        <p:spPr bwMode="auto">
          <a:xfrm>
            <a:off x="6327775" y="5489575"/>
            <a:ext cx="1368425" cy="57626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加除数</a:t>
            </a:r>
          </a:p>
        </p:txBody>
      </p:sp>
      <p:cxnSp>
        <p:nvCxnSpPr>
          <p:cNvPr id="429085" name="AutoShape 29"/>
          <p:cNvCxnSpPr>
            <a:cxnSpLocks noChangeShapeType="1"/>
            <a:stCxn id="429081" idx="3"/>
            <a:endCxn id="429082" idx="1"/>
          </p:cNvCxnSpPr>
          <p:nvPr/>
        </p:nvCxnSpPr>
        <p:spPr bwMode="auto">
          <a:xfrm>
            <a:off x="1660525" y="5778500"/>
            <a:ext cx="54768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86" name="AutoShape 30"/>
          <p:cNvCxnSpPr>
            <a:cxnSpLocks noChangeShapeType="1"/>
            <a:stCxn id="429082" idx="3"/>
            <a:endCxn id="429089" idx="1"/>
          </p:cNvCxnSpPr>
          <p:nvPr/>
        </p:nvCxnSpPr>
        <p:spPr bwMode="auto">
          <a:xfrm>
            <a:off x="3173413" y="5778500"/>
            <a:ext cx="5207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87" name="AutoShape 31"/>
          <p:cNvCxnSpPr>
            <a:cxnSpLocks noChangeShapeType="1"/>
          </p:cNvCxnSpPr>
          <p:nvPr/>
        </p:nvCxnSpPr>
        <p:spPr bwMode="auto">
          <a:xfrm>
            <a:off x="7696200" y="5778500"/>
            <a:ext cx="54768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9088" name="Rectangle 32"/>
          <p:cNvSpPr>
            <a:spLocks noChangeArrowheads="1"/>
          </p:cNvSpPr>
          <p:nvPr/>
        </p:nvSpPr>
        <p:spPr bwMode="auto">
          <a:xfrm>
            <a:off x="8199438" y="5562600"/>
            <a:ext cx="693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R</a:t>
            </a:r>
            <a:r>
              <a:rPr lang="en-US" altLang="zh-CN" sz="2400" b="1" baseline="-250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i+1</a:t>
            </a:r>
          </a:p>
        </p:txBody>
      </p:sp>
      <p:sp>
        <p:nvSpPr>
          <p:cNvPr id="429089" name="AutoShape 33"/>
          <p:cNvSpPr>
            <a:spLocks noChangeArrowheads="1"/>
          </p:cNvSpPr>
          <p:nvPr/>
        </p:nvSpPr>
        <p:spPr bwMode="auto">
          <a:xfrm>
            <a:off x="3708400" y="5491163"/>
            <a:ext cx="2016125" cy="5762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余数左移</a:t>
            </a:r>
            <a:r>
              <a:rPr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  <a:r>
              <a:rPr lang="zh-CN" alt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位</a:t>
            </a:r>
          </a:p>
        </p:txBody>
      </p:sp>
      <p:cxnSp>
        <p:nvCxnSpPr>
          <p:cNvPr id="429091" name="AutoShape 35"/>
          <p:cNvCxnSpPr>
            <a:cxnSpLocks noChangeShapeType="1"/>
            <a:stCxn id="429089" idx="3"/>
            <a:endCxn id="429084" idx="1"/>
          </p:cNvCxnSpPr>
          <p:nvPr/>
        </p:nvCxnSpPr>
        <p:spPr bwMode="auto">
          <a:xfrm flipV="1">
            <a:off x="5738813" y="5778500"/>
            <a:ext cx="574675" cy="158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9093" name="AutoShape 37"/>
          <p:cNvSpPr>
            <a:spLocks noChangeArrowheads="1"/>
          </p:cNvSpPr>
          <p:nvPr/>
        </p:nvSpPr>
        <p:spPr bwMode="auto">
          <a:xfrm>
            <a:off x="7667625" y="3357563"/>
            <a:ext cx="792163" cy="2303462"/>
          </a:xfrm>
          <a:prstGeom prst="curvedLeftArrow">
            <a:avLst>
              <a:gd name="adj1" fmla="val 58156"/>
              <a:gd name="adj2" fmla="val 116313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9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9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29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4290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29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29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9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2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29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9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2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29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9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2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2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" dur="1" fill="hold"/>
                                        <p:tgtEl>
                                          <p:spTgt spid="4290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2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29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2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29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29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2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29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2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29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6" dur="1" fill="hold"/>
                                        <p:tgtEl>
                                          <p:spTgt spid="4290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59" grpId="0" animBg="1"/>
      <p:bldP spid="429060" grpId="0" animBg="1"/>
      <p:bldP spid="429061" grpId="0" animBg="1"/>
      <p:bldP spid="429062" grpId="0" animBg="1"/>
      <p:bldP spid="429067" grpId="0"/>
      <p:bldP spid="429068" grpId="0" animBg="1"/>
      <p:bldP spid="429069" grpId="0" animBg="1"/>
      <p:bldP spid="429070" grpId="0" animBg="1"/>
      <p:bldP spid="429071" grpId="0" animBg="1"/>
      <p:bldP spid="429075" grpId="0"/>
      <p:bldP spid="429076" grpId="0" animBg="1"/>
      <p:bldP spid="429079" grpId="0" animBg="1"/>
      <p:bldP spid="429080" grpId="0" animBg="1"/>
      <p:bldP spid="429081" grpId="0" animBg="1"/>
      <p:bldP spid="429082" grpId="0" animBg="1"/>
      <p:bldP spid="429084" grpId="0" animBg="1"/>
      <p:bldP spid="429088" grpId="0"/>
      <p:bldP spid="429089" grpId="0" animBg="1"/>
      <p:bldP spid="42909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CEC0DB8-FDEB-4B6B-8DB8-A88E766310E3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73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举例</a:t>
            </a:r>
            <a:r>
              <a:rPr lang="en-US" altLang="zh-CN" smtClean="0"/>
              <a:t>2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3529012" cy="4176712"/>
          </a:xfrm>
        </p:spPr>
        <p:txBody>
          <a:bodyPr/>
          <a:lstStyle/>
          <a:p>
            <a:pPr eaLnBrk="1" hangingPunct="1"/>
            <a:r>
              <a:rPr lang="en-GB" altLang="zh-CN" sz="2400" smtClean="0"/>
              <a:t>X=+0.1011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Y=-0.1101</a:t>
            </a:r>
            <a:r>
              <a:rPr lang="zh-CN" altLang="en-GB" sz="2400" smtClean="0"/>
              <a:t>，用原码不恢复余数算法计算</a:t>
            </a:r>
            <a:r>
              <a:rPr lang="en-GB" altLang="zh-CN" sz="2400" smtClean="0"/>
              <a:t>X</a:t>
            </a:r>
            <a:r>
              <a:rPr lang="en-US" altLang="zh-CN" sz="2400" smtClean="0"/>
              <a:t>÷Y</a:t>
            </a:r>
            <a:r>
              <a:rPr lang="zh-CN" altLang="en-US" sz="2400" smtClean="0"/>
              <a:t>。</a:t>
            </a:r>
            <a:endParaRPr lang="zh-CN" altLang="en-GB" sz="2400" smtClean="0"/>
          </a:p>
          <a:p>
            <a:pPr eaLnBrk="1" hangingPunct="1"/>
            <a:r>
              <a:rPr lang="en-GB" altLang="zh-CN" sz="2400" smtClean="0"/>
              <a:t>[X]</a:t>
            </a:r>
            <a:r>
              <a:rPr lang="zh-CN" altLang="en-GB" sz="2400" baseline="-25000" smtClean="0"/>
              <a:t>原</a:t>
            </a:r>
            <a:r>
              <a:rPr lang="en-GB" altLang="zh-CN" sz="2400" smtClean="0"/>
              <a:t>=0.1011 </a:t>
            </a:r>
          </a:p>
          <a:p>
            <a:pPr eaLnBrk="1" hangingPunct="1"/>
            <a:r>
              <a:rPr lang="en-GB" altLang="zh-CN" sz="2400" smtClean="0"/>
              <a:t>[Y]</a:t>
            </a:r>
            <a:r>
              <a:rPr lang="zh-CN" altLang="en-GB" sz="2400" baseline="-25000" smtClean="0"/>
              <a:t>原</a:t>
            </a:r>
            <a:r>
              <a:rPr lang="en-GB" altLang="zh-CN" sz="2400" smtClean="0"/>
              <a:t>=1.1101</a:t>
            </a:r>
          </a:p>
          <a:p>
            <a:pPr eaLnBrk="1" hangingPunct="1"/>
            <a:r>
              <a:rPr lang="en-GB" altLang="zh-CN" sz="2400" smtClean="0"/>
              <a:t>|X|=0.1011     |Y|=0.1101    </a:t>
            </a:r>
          </a:p>
          <a:p>
            <a:pPr eaLnBrk="1" hangingPunct="1"/>
            <a:r>
              <a:rPr lang="en-GB" altLang="zh-CN" sz="2400" smtClean="0"/>
              <a:t> [-|Y|]</a:t>
            </a:r>
            <a:r>
              <a:rPr lang="zh-CN" altLang="en-GB" sz="2400" baseline="-25000" smtClean="0"/>
              <a:t>补</a:t>
            </a:r>
            <a:r>
              <a:rPr lang="en-GB" altLang="zh-CN" sz="2400" smtClean="0"/>
              <a:t>=11.0011</a:t>
            </a:r>
          </a:p>
          <a:p>
            <a:pPr eaLnBrk="1" hangingPunct="1"/>
            <a:r>
              <a:rPr lang="en-GB" altLang="zh-CN" sz="2400" smtClean="0"/>
              <a:t>Q</a:t>
            </a:r>
            <a:r>
              <a:rPr lang="en-GB" altLang="zh-CN" sz="2400" baseline="-25000" smtClean="0"/>
              <a:t>S </a:t>
            </a:r>
            <a:r>
              <a:rPr lang="en-GB" altLang="zh-CN" sz="2400" smtClean="0"/>
              <a:t>= X</a:t>
            </a:r>
            <a:r>
              <a:rPr lang="en-GB" altLang="zh-CN" sz="2400" baseline="-25000" smtClean="0"/>
              <a:t>S</a:t>
            </a:r>
            <a:r>
              <a:rPr lang="en-GB" altLang="zh-CN" sz="2400" smtClean="0"/>
              <a:t> ⊕Y</a:t>
            </a:r>
            <a:r>
              <a:rPr lang="en-GB" altLang="zh-CN" sz="2400" baseline="-25000" smtClean="0"/>
              <a:t>S</a:t>
            </a:r>
            <a:r>
              <a:rPr lang="en-GB" altLang="zh-CN" sz="2400" smtClean="0"/>
              <a:t>  = 1   R</a:t>
            </a:r>
            <a:r>
              <a:rPr lang="en-GB" altLang="zh-CN" sz="2400" baseline="-25000" smtClean="0"/>
              <a:t>S</a:t>
            </a:r>
            <a:r>
              <a:rPr lang="en-GB" altLang="zh-CN" sz="2400" smtClean="0"/>
              <a:t> = 0</a:t>
            </a:r>
            <a:endParaRPr lang="en-US" altLang="zh-CN" sz="2400" smtClean="0"/>
          </a:p>
        </p:txBody>
      </p:sp>
      <p:graphicFrame>
        <p:nvGraphicFramePr>
          <p:cNvPr id="76805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3838575" y="515938"/>
          <a:ext cx="5305425" cy="589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1" name="Visio" r:id="rId3" imgW="2724049" imgH="3029085" progId="Visio.Drawing.11">
                  <p:embed/>
                </p:oleObj>
              </mc:Choice>
              <mc:Fallback>
                <p:oleObj name="Visio" r:id="rId3" imgW="2724049" imgH="302908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575" y="515938"/>
                        <a:ext cx="5305425" cy="589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7141" name="Text Box 5"/>
          <p:cNvSpPr txBox="1">
            <a:spLocks noChangeArrowheads="1"/>
          </p:cNvSpPr>
          <p:nvPr/>
        </p:nvSpPr>
        <p:spPr bwMode="auto">
          <a:xfrm>
            <a:off x="539750" y="5229225"/>
            <a:ext cx="2808288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[Q]</a:t>
            </a:r>
            <a:r>
              <a:rPr lang="zh-CN" altLang="en-GB" sz="3200" baseline="-2500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原</a:t>
            </a: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=1.1101    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[R]</a:t>
            </a:r>
            <a:r>
              <a:rPr lang="zh-CN" altLang="en-GB" sz="3200" baseline="-2500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原</a:t>
            </a:r>
            <a:r>
              <a:rPr lang="en-GB" altLang="zh-CN" sz="240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=0.00000111</a:t>
            </a: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</a:p>
        </p:txBody>
      </p:sp>
      <p:pic>
        <p:nvPicPr>
          <p:cNvPr id="347143" name="Picture 7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>
            <a:off x="5219700" y="1916113"/>
            <a:ext cx="431800" cy="36036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5241925" y="2924175"/>
            <a:ext cx="431800" cy="3603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5219700" y="4005263"/>
            <a:ext cx="431800" cy="36036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5241925" y="5049838"/>
            <a:ext cx="431800" cy="3587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76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6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76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3471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build="p"/>
      <p:bldP spid="34714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CEB4000-058A-4722-812A-191906135EE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74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</a:t>
            </a:r>
            <a:r>
              <a:rPr lang="zh-CN" altLang="en-US" smtClean="0"/>
              <a:t>、原码除法的硬件实现</a:t>
            </a:r>
          </a:p>
        </p:txBody>
      </p:sp>
      <p:graphicFrame>
        <p:nvGraphicFramePr>
          <p:cNvPr id="77828" name="Object 3"/>
          <p:cNvGraphicFramePr>
            <a:graphicFrameLocks noChangeAspect="1"/>
          </p:cNvGraphicFramePr>
          <p:nvPr/>
        </p:nvGraphicFramePr>
        <p:xfrm>
          <a:off x="0" y="1125538"/>
          <a:ext cx="6626225" cy="521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9" name="Visio" r:id="rId3" imgW="4953135" imgH="3676785" progId="Visio.Drawing.11">
                  <p:embed/>
                </p:oleObj>
              </mc:Choice>
              <mc:Fallback>
                <p:oleObj name="Visio" r:id="rId3" imgW="4953135" imgH="367678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25538"/>
                        <a:ext cx="6626225" cy="521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4"/>
          <p:cNvGraphicFramePr>
            <a:graphicFrameLocks noChangeAspect="1"/>
          </p:cNvGraphicFramePr>
          <p:nvPr/>
        </p:nvGraphicFramePr>
        <p:xfrm>
          <a:off x="6588125" y="1052513"/>
          <a:ext cx="2305050" cy="212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0" name="Visio" r:id="rId5" imgW="1685841" imgH="1581285" progId="Visio.Drawing.11">
                  <p:embed/>
                </p:oleObj>
              </mc:Choice>
              <mc:Fallback>
                <p:oleObj name="Visio" r:id="rId5" imgW="1685841" imgH="158128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1052513"/>
                        <a:ext cx="2305050" cy="212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0" name="Text Box 5"/>
          <p:cNvSpPr txBox="1">
            <a:spLocks noChangeArrowheads="1"/>
          </p:cNvSpPr>
          <p:nvPr/>
        </p:nvSpPr>
        <p:spPr bwMode="auto">
          <a:xfrm>
            <a:off x="6516688" y="3284538"/>
            <a:ext cx="215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/>
              <a:t>控制电路逻辑 </a:t>
            </a:r>
          </a:p>
        </p:txBody>
      </p:sp>
      <p:graphicFrame>
        <p:nvGraphicFramePr>
          <p:cNvPr id="348166" name="Object 6"/>
          <p:cNvGraphicFramePr>
            <a:graphicFrameLocks noChangeAspect="1"/>
          </p:cNvGraphicFramePr>
          <p:nvPr/>
        </p:nvGraphicFramePr>
        <p:xfrm>
          <a:off x="6588125" y="3933825"/>
          <a:ext cx="1947863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1" name="Visio" r:id="rId7" imgW="1195959" imgH="1280922" progId="Visio.Drawing.11">
                  <p:embed/>
                </p:oleObj>
              </mc:Choice>
              <mc:Fallback>
                <p:oleObj name="Visio" r:id="rId7" imgW="1195959" imgH="1280922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933825"/>
                        <a:ext cx="1947863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32862B7-AC80-486A-8D2B-66D07442C17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75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</a:t>
            </a:r>
            <a:r>
              <a:rPr lang="zh-CN" altLang="en-US" smtClean="0"/>
              <a:t>、原码除法的硬件实现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3251200" cy="1704975"/>
          </a:xfrm>
        </p:spPr>
        <p:txBody>
          <a:bodyPr/>
          <a:lstStyle/>
          <a:p>
            <a:pPr eaLnBrk="1" hangingPunct="1"/>
            <a:r>
              <a:rPr lang="en-GB" altLang="zh-CN" smtClean="0"/>
              <a:t>A</a:t>
            </a:r>
            <a:r>
              <a:rPr lang="zh-CN" altLang="en-GB" smtClean="0"/>
              <a:t>：累加寄存器</a:t>
            </a:r>
          </a:p>
          <a:p>
            <a:pPr eaLnBrk="1" hangingPunct="1"/>
            <a:r>
              <a:rPr lang="en-GB" altLang="zh-CN" smtClean="0"/>
              <a:t>B</a:t>
            </a:r>
            <a:r>
              <a:rPr lang="zh-CN" altLang="en-GB" smtClean="0"/>
              <a:t>：除数寄存器</a:t>
            </a:r>
          </a:p>
          <a:p>
            <a:pPr eaLnBrk="1" hangingPunct="1"/>
            <a:r>
              <a:rPr lang="en-GB" altLang="zh-CN" smtClean="0"/>
              <a:t>Q</a:t>
            </a:r>
            <a:r>
              <a:rPr lang="zh-CN" altLang="en-GB" smtClean="0"/>
              <a:t>：商寄存器</a:t>
            </a:r>
            <a:endParaRPr lang="zh-CN" altLang="en-US" smtClean="0"/>
          </a:p>
        </p:txBody>
      </p:sp>
      <p:sp>
        <p:nvSpPr>
          <p:cNvPr id="430084" name="Rectangle 4"/>
          <p:cNvSpPr>
            <a:spLocks noChangeArrowheads="1"/>
          </p:cNvSpPr>
          <p:nvPr/>
        </p:nvSpPr>
        <p:spPr bwMode="auto">
          <a:xfrm>
            <a:off x="468313" y="2852738"/>
            <a:ext cx="2519362" cy="252095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GB">
                <a:latin typeface="Arial" panose="020B0604020202020204" pitchFamily="34" charset="0"/>
              </a:rPr>
              <a:t>初始：</a:t>
            </a: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A=|</a:t>
            </a:r>
            <a:r>
              <a:rPr lang="en-GB" altLang="zh-CN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GB" altLang="zh-CN">
                <a:latin typeface="Arial" panose="020B0604020202020204" pitchFamily="34" charset="0"/>
              </a:rPr>
              <a:t>|</a:t>
            </a:r>
            <a:endParaRPr lang="zh-CN" altLang="en-GB">
              <a:latin typeface="Arial" panose="020B0604020202020204" pitchFamily="34" charset="0"/>
            </a:endParaRP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B=|</a:t>
            </a:r>
            <a:r>
              <a:rPr lang="en-GB" altLang="zh-CN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en-GB" altLang="zh-CN">
                <a:latin typeface="Arial" panose="020B0604020202020204" pitchFamily="34" charset="0"/>
              </a:rPr>
              <a:t>|</a:t>
            </a:r>
            <a:endParaRPr lang="zh-CN" altLang="en-GB">
              <a:latin typeface="Arial" panose="020B0604020202020204" pitchFamily="34" charset="0"/>
            </a:endParaRP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Q=0</a:t>
            </a:r>
          </a:p>
          <a:p>
            <a:pPr eaLnBrk="1" hangingPunct="1"/>
            <a:r>
              <a:rPr lang="zh-CN" altLang="en-GB">
                <a:latin typeface="Arial" panose="020B0604020202020204" pitchFamily="34" charset="0"/>
              </a:rPr>
              <a:t>计数器</a:t>
            </a:r>
            <a:r>
              <a:rPr lang="en-GB" altLang="zh-CN">
                <a:latin typeface="Arial" panose="020B0604020202020204" pitchFamily="34" charset="0"/>
              </a:rPr>
              <a:t>=n+1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5724525" y="2852738"/>
            <a:ext cx="2663825" cy="252095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GB">
                <a:latin typeface="Arial" panose="020B0604020202020204" pitchFamily="34" charset="0"/>
              </a:rPr>
              <a:t>结果：</a:t>
            </a: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A=</a:t>
            </a:r>
            <a:r>
              <a:rPr lang="zh-CN" altLang="en-GB">
                <a:solidFill>
                  <a:srgbClr val="CC0000"/>
                </a:solidFill>
                <a:latin typeface="Arial" panose="020B0604020202020204" pitchFamily="34" charset="0"/>
              </a:rPr>
              <a:t>余数低位</a:t>
            </a: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B =|</a:t>
            </a:r>
            <a:r>
              <a:rPr lang="en-GB" altLang="zh-CN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en-GB" altLang="zh-CN">
                <a:latin typeface="Arial" panose="020B0604020202020204" pitchFamily="34" charset="0"/>
              </a:rPr>
              <a:t>|</a:t>
            </a:r>
            <a:endParaRPr lang="zh-CN" altLang="en-GB">
              <a:latin typeface="Arial" panose="020B0604020202020204" pitchFamily="34" charset="0"/>
            </a:endParaRPr>
          </a:p>
          <a:p>
            <a:pPr eaLnBrk="1" hangingPunct="1"/>
            <a:r>
              <a:rPr lang="en-GB" altLang="zh-CN">
                <a:latin typeface="Arial" panose="020B0604020202020204" pitchFamily="34" charset="0"/>
              </a:rPr>
              <a:t>Q=</a:t>
            </a:r>
            <a:r>
              <a:rPr lang="zh-CN" altLang="en-GB">
                <a:solidFill>
                  <a:srgbClr val="CC0000"/>
                </a:solidFill>
                <a:latin typeface="Arial" panose="020B0604020202020204" pitchFamily="34" charset="0"/>
              </a:rPr>
              <a:t>商</a:t>
            </a:r>
            <a:endParaRPr lang="en-GB" altLang="zh-CN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GB">
                <a:latin typeface="Arial" panose="020B0604020202020204" pitchFamily="34" charset="0"/>
              </a:rPr>
              <a:t>计数器</a:t>
            </a:r>
            <a:r>
              <a:rPr lang="en-GB" altLang="zh-CN">
                <a:latin typeface="Arial" panose="020B0604020202020204" pitchFamily="34" charset="0"/>
              </a:rPr>
              <a:t>=</a:t>
            </a:r>
            <a:r>
              <a:rPr lang="en-GB" altLang="zh-CN">
                <a:solidFill>
                  <a:srgbClr val="CC0000"/>
                </a:solidFill>
                <a:latin typeface="Arial" panose="020B0604020202020204" pitchFamily="34" charset="0"/>
              </a:rPr>
              <a:t>0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430086" name="AutoShape 6"/>
          <p:cNvSpPr>
            <a:spLocks noChangeArrowheads="1"/>
          </p:cNvSpPr>
          <p:nvPr/>
        </p:nvSpPr>
        <p:spPr bwMode="auto">
          <a:xfrm>
            <a:off x="3203575" y="4149725"/>
            <a:ext cx="2447925" cy="647700"/>
          </a:xfrm>
          <a:custGeom>
            <a:avLst/>
            <a:gdLst>
              <a:gd name="T0" fmla="*/ 208067279 w 21600"/>
              <a:gd name="T1" fmla="*/ 0 h 21600"/>
              <a:gd name="T2" fmla="*/ 0 w 21600"/>
              <a:gd name="T3" fmla="*/ 9711002 h 21600"/>
              <a:gd name="T4" fmla="*/ 208067279 w 21600"/>
              <a:gd name="T5" fmla="*/ 19422004 h 21600"/>
              <a:gd name="T6" fmla="*/ 277423000 w 21600"/>
              <a:gd name="T7" fmla="*/ 9711002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087" name="Rectangle 7"/>
          <p:cNvSpPr>
            <a:spLocks noChangeArrowheads="1"/>
          </p:cNvSpPr>
          <p:nvPr/>
        </p:nvSpPr>
        <p:spPr bwMode="auto">
          <a:xfrm>
            <a:off x="3073400" y="3573463"/>
            <a:ext cx="2508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>
                <a:solidFill>
                  <a:srgbClr val="CC0000"/>
                </a:solidFill>
              </a:rPr>
              <a:t>加减、商</a:t>
            </a:r>
            <a:r>
              <a:rPr lang="en-GB" altLang="zh-CN">
                <a:solidFill>
                  <a:srgbClr val="CC0000"/>
                </a:solidFill>
              </a:rPr>
              <a:t>n+1</a:t>
            </a:r>
            <a:r>
              <a:rPr lang="zh-CN" altLang="en-GB">
                <a:solidFill>
                  <a:srgbClr val="CC0000"/>
                </a:solidFill>
              </a:rPr>
              <a:t>次</a:t>
            </a:r>
            <a:endParaRPr lang="zh-CN" altLang="en-US">
              <a:solidFill>
                <a:srgbClr val="CC0000"/>
              </a:solidFill>
            </a:endParaRPr>
          </a:p>
        </p:txBody>
      </p:sp>
      <p:sp>
        <p:nvSpPr>
          <p:cNvPr id="430088" name="Rectangle 8"/>
          <p:cNvSpPr>
            <a:spLocks noChangeArrowheads="1"/>
          </p:cNvSpPr>
          <p:nvPr/>
        </p:nvSpPr>
        <p:spPr bwMode="auto">
          <a:xfrm>
            <a:off x="4211638" y="1412875"/>
            <a:ext cx="3671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GB" altLang="zh-CN"/>
              <a:t>A</a:t>
            </a:r>
            <a:r>
              <a:rPr lang="zh-CN" altLang="en-GB"/>
              <a:t>、</a:t>
            </a:r>
            <a:r>
              <a:rPr lang="en-GB" altLang="zh-CN"/>
              <a:t>Q</a:t>
            </a:r>
            <a:r>
              <a:rPr lang="zh-CN" altLang="en-GB"/>
              <a:t>：左移寄存器</a:t>
            </a:r>
            <a:endParaRPr lang="zh-CN" altLang="en-US"/>
          </a:p>
        </p:txBody>
      </p:sp>
      <p:sp>
        <p:nvSpPr>
          <p:cNvPr id="430089" name="Rectangle 9"/>
          <p:cNvSpPr>
            <a:spLocks noChangeArrowheads="1"/>
          </p:cNvSpPr>
          <p:nvPr/>
        </p:nvSpPr>
        <p:spPr bwMode="auto">
          <a:xfrm>
            <a:off x="3492500" y="4797425"/>
            <a:ext cx="1435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>
                <a:solidFill>
                  <a:srgbClr val="CC0000"/>
                </a:solidFill>
              </a:rPr>
              <a:t>左移</a:t>
            </a:r>
            <a:r>
              <a:rPr lang="en-GB" altLang="zh-CN">
                <a:solidFill>
                  <a:srgbClr val="CC0000"/>
                </a:solidFill>
              </a:rPr>
              <a:t>n</a:t>
            </a:r>
            <a:r>
              <a:rPr lang="zh-CN" altLang="en-GB">
                <a:solidFill>
                  <a:srgbClr val="CC0000"/>
                </a:solidFill>
              </a:rPr>
              <a:t>次</a:t>
            </a:r>
            <a:endParaRPr lang="zh-CN" altLang="en-US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00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300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300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4300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4300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4300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4" grpId="0" animBg="1"/>
      <p:bldP spid="430085" grpId="0" animBg="1"/>
      <p:bldP spid="430086" grpId="0" animBg="1"/>
      <p:bldP spid="430087" grpId="0"/>
      <p:bldP spid="430088" grpId="0"/>
      <p:bldP spid="43008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B783053-55AC-40D9-A8AF-12EE4B770C99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76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4284663" y="1052513"/>
            <a:ext cx="4248150" cy="563562"/>
          </a:xfrm>
        </p:spPr>
        <p:txBody>
          <a:bodyPr/>
          <a:lstStyle/>
          <a:p>
            <a:pPr eaLnBrk="1" hangingPunct="1"/>
            <a:r>
              <a:rPr lang="zh-CN" altLang="en-GB" sz="2800" smtClean="0">
                <a:solidFill>
                  <a:schemeClr val="tx1"/>
                </a:solidFill>
              </a:rPr>
              <a:t>原码不恢复余数除法流程</a:t>
            </a:r>
            <a:endParaRPr lang="zh-CN" altLang="en-US" sz="2800" smtClean="0">
              <a:solidFill>
                <a:schemeClr val="tx1"/>
              </a:solidFill>
            </a:endParaRPr>
          </a:p>
        </p:txBody>
      </p:sp>
      <p:graphicFrame>
        <p:nvGraphicFramePr>
          <p:cNvPr id="79876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68313" y="1196975"/>
          <a:ext cx="8135937" cy="511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8" name="Visio" r:id="rId3" imgW="5600767" imgH="3514657" progId="Visio.Drawing.11">
                  <p:embed/>
                </p:oleObj>
              </mc:Choice>
              <mc:Fallback>
                <p:oleObj name="Visio" r:id="rId3" imgW="5600767" imgH="351465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196975"/>
                        <a:ext cx="8135937" cy="5116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Rectangle 4"/>
          <p:cNvSpPr>
            <a:spLocks noChangeArrowheads="1"/>
          </p:cNvSpPr>
          <p:nvPr/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solidFill>
                  <a:schemeClr val="bg1"/>
                </a:solidFill>
              </a:rPr>
              <a:t>4</a:t>
            </a:r>
            <a:r>
              <a:rPr lang="zh-CN" altLang="en-US" sz="3200">
                <a:solidFill>
                  <a:schemeClr val="bg1"/>
                </a:solidFill>
              </a:rPr>
              <a:t>、原码除法的硬件实现</a:t>
            </a:r>
          </a:p>
        </p:txBody>
      </p:sp>
      <p:pic>
        <p:nvPicPr>
          <p:cNvPr id="349191" name="Picture 7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491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F8B4E57-302F-45F3-B6F2-24B995981348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77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二、补码除法及实现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5248275"/>
          </a:xfrm>
        </p:spPr>
        <p:txBody>
          <a:bodyPr/>
          <a:lstStyle/>
          <a:p>
            <a:pPr marL="457200" indent="-457200" eaLnBrk="1" hangingPunct="1">
              <a:lnSpc>
                <a:spcPct val="115000"/>
              </a:lnSpc>
            </a:pPr>
            <a:r>
              <a:rPr lang="en-US" altLang="zh-CN" smtClean="0"/>
              <a:t>1</a:t>
            </a:r>
            <a:r>
              <a:rPr lang="zh-CN" altLang="en-US" smtClean="0"/>
              <a:t>、补码除法算法</a:t>
            </a:r>
          </a:p>
          <a:p>
            <a:pPr marL="457200" indent="-4572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GB" sz="2400" smtClean="0"/>
              <a:t>   补码不恢复余数除法的规则。假设</a:t>
            </a:r>
            <a:r>
              <a:rPr lang="en-GB" altLang="zh-CN" sz="2400" smtClean="0"/>
              <a:t>[X]</a:t>
            </a:r>
            <a:r>
              <a:rPr lang="zh-CN" altLang="en-GB" sz="2400" baseline="-25000" smtClean="0"/>
              <a:t>补</a:t>
            </a:r>
            <a:r>
              <a:rPr lang="en-GB" altLang="zh-CN" sz="2400" smtClean="0"/>
              <a:t>=XS .X1 X2 </a:t>
            </a:r>
            <a:r>
              <a:rPr lang="en-GB" altLang="zh-CN" sz="2400" smtClean="0">
                <a:latin typeface="Arial" panose="020B0604020202020204" pitchFamily="34" charset="0"/>
              </a:rPr>
              <a:t>……</a:t>
            </a:r>
            <a:r>
              <a:rPr lang="en-GB" altLang="zh-CN" sz="2400" smtClean="0"/>
              <a:t>Xn </a:t>
            </a:r>
            <a:r>
              <a:rPr lang="zh-CN" altLang="en-GB" sz="2400" smtClean="0"/>
              <a:t>，</a:t>
            </a:r>
            <a:r>
              <a:rPr lang="en-GB" altLang="zh-CN" sz="2400" smtClean="0"/>
              <a:t>[Y]</a:t>
            </a:r>
            <a:r>
              <a:rPr lang="zh-CN" altLang="en-GB" sz="2400" baseline="-25000" smtClean="0"/>
              <a:t>补</a:t>
            </a:r>
            <a:r>
              <a:rPr lang="en-GB" altLang="zh-CN" sz="2400" smtClean="0"/>
              <a:t>=YS .Y1 Y2 </a:t>
            </a:r>
            <a:r>
              <a:rPr lang="en-GB" altLang="zh-CN" sz="2400" smtClean="0">
                <a:latin typeface="Arial" panose="020B0604020202020204" pitchFamily="34" charset="0"/>
              </a:rPr>
              <a:t>……</a:t>
            </a:r>
            <a:r>
              <a:rPr lang="en-GB" altLang="zh-CN" sz="2400" smtClean="0"/>
              <a:t>Yn </a:t>
            </a:r>
            <a:r>
              <a:rPr lang="zh-CN" altLang="en-GB" sz="2400" smtClean="0"/>
              <a:t>，</a:t>
            </a:r>
            <a:r>
              <a:rPr lang="en-GB" altLang="zh-CN" sz="2400" smtClean="0"/>
              <a:t>Q</a:t>
            </a:r>
            <a:r>
              <a:rPr lang="zh-CN" altLang="en-GB" sz="2400" smtClean="0"/>
              <a:t>是</a:t>
            </a:r>
            <a:r>
              <a:rPr lang="en-GB" altLang="zh-CN" sz="2400" smtClean="0"/>
              <a:t>X÷Y</a:t>
            </a:r>
            <a:r>
              <a:rPr lang="zh-CN" altLang="en-GB" sz="2400" smtClean="0"/>
              <a:t>的商，</a:t>
            </a:r>
            <a:r>
              <a:rPr lang="en-GB" altLang="zh-CN" sz="2400" smtClean="0"/>
              <a:t>R</a:t>
            </a:r>
            <a:r>
              <a:rPr lang="zh-CN" altLang="en-GB" sz="2400" smtClean="0"/>
              <a:t>是余数，则补码除法运算的规则是：</a:t>
            </a:r>
          </a:p>
          <a:p>
            <a:pPr marL="838200" lvl="1" indent="-381000" eaLnBrk="1" hangingPunct="1">
              <a:lnSpc>
                <a:spcPct val="115000"/>
              </a:lnSpc>
              <a:buFont typeface="Wingdings" panose="05000000000000000000" pitchFamily="2" charset="2"/>
              <a:buAutoNum type="circleNumDbPlain"/>
            </a:pPr>
            <a:r>
              <a:rPr lang="en-GB" altLang="zh-CN" smtClean="0"/>
              <a:t>X</a:t>
            </a:r>
            <a:r>
              <a:rPr lang="zh-CN" altLang="en-GB" smtClean="0"/>
              <a:t>和</a:t>
            </a:r>
            <a:r>
              <a:rPr lang="en-GB" altLang="zh-CN" smtClean="0"/>
              <a:t>Y</a:t>
            </a:r>
            <a:r>
              <a:rPr lang="zh-CN" altLang="en-GB" smtClean="0"/>
              <a:t>以补码形式参加除法运算，商也以补码的形式产生。余数和被除数、除数均采用双符号位。</a:t>
            </a:r>
          </a:p>
          <a:p>
            <a:pPr marL="838200" lvl="1" indent="-381000" eaLnBrk="1" hangingPunct="1">
              <a:lnSpc>
                <a:spcPct val="115000"/>
              </a:lnSpc>
              <a:buFont typeface="Wingdings" panose="05000000000000000000" pitchFamily="2" charset="2"/>
              <a:buAutoNum type="circleNumDbPlain"/>
            </a:pPr>
            <a:r>
              <a:rPr lang="zh-CN" altLang="en-GB" smtClean="0"/>
              <a:t>当</a:t>
            </a:r>
            <a:r>
              <a:rPr lang="en-GB" altLang="zh-CN" smtClean="0"/>
              <a:t>[X]</a:t>
            </a:r>
            <a:r>
              <a:rPr lang="zh-CN" altLang="en-GB" baseline="-25000" smtClean="0"/>
              <a:t>补</a:t>
            </a:r>
            <a:r>
              <a:rPr lang="zh-CN" altLang="en-GB" smtClean="0"/>
              <a:t>与</a:t>
            </a:r>
            <a:r>
              <a:rPr lang="en-GB" altLang="zh-CN" smtClean="0"/>
              <a:t>[Y]</a:t>
            </a:r>
            <a:r>
              <a:rPr lang="zh-CN" altLang="en-GB" baseline="-25000" smtClean="0"/>
              <a:t>补</a:t>
            </a:r>
            <a:r>
              <a:rPr lang="zh-CN" altLang="en-GB" smtClean="0"/>
              <a:t>同号时，第一次做</a:t>
            </a:r>
            <a:r>
              <a:rPr lang="en-GB" altLang="zh-CN" smtClean="0"/>
              <a:t>[X]</a:t>
            </a:r>
            <a:r>
              <a:rPr lang="zh-CN" altLang="en-GB" baseline="-25000" smtClean="0"/>
              <a:t>补</a:t>
            </a:r>
            <a:r>
              <a:rPr lang="en-GB" altLang="zh-CN" smtClean="0"/>
              <a:t>+[-Y]</a:t>
            </a:r>
            <a:r>
              <a:rPr lang="zh-CN" altLang="en-GB" baseline="-25000" smtClean="0"/>
              <a:t>补</a:t>
            </a:r>
            <a:r>
              <a:rPr lang="zh-CN" altLang="en-GB" smtClean="0"/>
              <a:t>操作，当异号时，第一次做</a:t>
            </a:r>
            <a:r>
              <a:rPr lang="en-GB" altLang="zh-CN" smtClean="0"/>
              <a:t>[X]</a:t>
            </a:r>
            <a:r>
              <a:rPr lang="zh-CN" altLang="en-GB" baseline="-25000" smtClean="0"/>
              <a:t>补</a:t>
            </a:r>
            <a:r>
              <a:rPr lang="en-GB" altLang="zh-CN" smtClean="0"/>
              <a:t>+[Y]</a:t>
            </a:r>
            <a:r>
              <a:rPr lang="zh-CN" altLang="en-GB" baseline="-25000" smtClean="0"/>
              <a:t>补</a:t>
            </a:r>
            <a:r>
              <a:rPr lang="zh-CN" altLang="en-GB" smtClean="0"/>
              <a:t>操作，得到第一次的部分余数</a:t>
            </a:r>
            <a:r>
              <a:rPr lang="en-GB" altLang="zh-CN" smtClean="0"/>
              <a:t>[R0]</a:t>
            </a:r>
            <a:r>
              <a:rPr lang="zh-CN" altLang="en-GB" baseline="-25000" smtClean="0"/>
              <a:t>补</a:t>
            </a:r>
            <a:r>
              <a:rPr lang="zh-CN" altLang="en-GB" smtClean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68A1C2F-4A93-4F5F-9130-304E5539A7A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78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二、补码除法及实现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76325"/>
            <a:ext cx="7643813" cy="2928938"/>
          </a:xfrm>
        </p:spPr>
        <p:txBody>
          <a:bodyPr/>
          <a:lstStyle/>
          <a:p>
            <a:pPr marL="914400" lvl="1" indent="-457200" eaLnBrk="1" hangingPunct="1">
              <a:buFont typeface="Wingdings" panose="05000000000000000000" pitchFamily="2" charset="2"/>
              <a:buNone/>
            </a:pPr>
            <a:r>
              <a:rPr lang="zh-CN" altLang="en-GB" smtClean="0"/>
              <a:t>补码除法运算的规则是：</a:t>
            </a:r>
          </a:p>
          <a:p>
            <a:pPr marL="914400" lvl="1" indent="-457200" eaLnBrk="1" hangingPunct="1">
              <a:buFont typeface="Wingdings" panose="05000000000000000000" pitchFamily="2" charset="2"/>
              <a:buAutoNum type="circleNumDbPlain" startAt="3"/>
            </a:pPr>
            <a:r>
              <a:rPr lang="zh-CN" altLang="en-GB" smtClean="0"/>
              <a:t>当</a:t>
            </a:r>
            <a:r>
              <a:rPr lang="en-GB" altLang="zh-CN" smtClean="0"/>
              <a:t>[Ri]</a:t>
            </a:r>
            <a:r>
              <a:rPr lang="zh-CN" altLang="en-GB" baseline="-25000" smtClean="0"/>
              <a:t>补</a:t>
            </a:r>
            <a:r>
              <a:rPr lang="zh-CN" altLang="en-GB" smtClean="0"/>
              <a:t>与</a:t>
            </a:r>
            <a:r>
              <a:rPr lang="en-GB" altLang="zh-CN" smtClean="0"/>
              <a:t>[Y]</a:t>
            </a:r>
            <a:r>
              <a:rPr lang="zh-CN" altLang="en-GB" baseline="-25000" smtClean="0"/>
              <a:t>补</a:t>
            </a:r>
            <a:r>
              <a:rPr lang="zh-CN" altLang="en-GB" smtClean="0"/>
              <a:t>同号时，上商</a:t>
            </a:r>
            <a:r>
              <a:rPr lang="en-GB" altLang="zh-CN" smtClean="0"/>
              <a:t>1</a:t>
            </a:r>
            <a:r>
              <a:rPr lang="zh-CN" altLang="en-GB" smtClean="0"/>
              <a:t>，然后余数先左移一位，加</a:t>
            </a:r>
            <a:r>
              <a:rPr lang="en-GB" altLang="zh-CN" smtClean="0"/>
              <a:t>[-Y]</a:t>
            </a:r>
            <a:r>
              <a:rPr lang="zh-CN" altLang="en-GB" baseline="-25000" smtClean="0"/>
              <a:t>补</a:t>
            </a:r>
            <a:r>
              <a:rPr lang="zh-CN" altLang="en-GB" smtClean="0"/>
              <a:t>得到新余数</a:t>
            </a:r>
            <a:r>
              <a:rPr lang="en-GB" altLang="zh-CN" smtClean="0"/>
              <a:t>[Ri+1]</a:t>
            </a:r>
            <a:r>
              <a:rPr lang="zh-CN" altLang="en-GB" baseline="-25000" smtClean="0"/>
              <a:t>补</a:t>
            </a:r>
            <a:r>
              <a:rPr lang="zh-CN" altLang="en-GB" smtClean="0"/>
              <a:t>；当</a:t>
            </a:r>
            <a:r>
              <a:rPr lang="en-GB" altLang="zh-CN" smtClean="0"/>
              <a:t>[Ri]</a:t>
            </a:r>
            <a:r>
              <a:rPr lang="zh-CN" altLang="en-GB" baseline="-25000" smtClean="0"/>
              <a:t>补</a:t>
            </a:r>
            <a:r>
              <a:rPr lang="zh-CN" altLang="en-GB" smtClean="0"/>
              <a:t>与</a:t>
            </a:r>
            <a:r>
              <a:rPr lang="en-GB" altLang="zh-CN" smtClean="0"/>
              <a:t>[Y]</a:t>
            </a:r>
            <a:r>
              <a:rPr lang="zh-CN" altLang="en-GB" smtClean="0"/>
              <a:t>补异号时，上商</a:t>
            </a:r>
            <a:r>
              <a:rPr lang="en-GB" altLang="zh-CN" smtClean="0"/>
              <a:t>0</a:t>
            </a:r>
            <a:r>
              <a:rPr lang="zh-CN" altLang="en-GB" smtClean="0"/>
              <a:t>，余数左移一位，加</a:t>
            </a:r>
            <a:r>
              <a:rPr lang="en-GB" altLang="zh-CN" smtClean="0"/>
              <a:t>[Y]</a:t>
            </a:r>
            <a:r>
              <a:rPr lang="zh-CN" altLang="en-GB" baseline="-25000" smtClean="0"/>
              <a:t>补</a:t>
            </a:r>
            <a:r>
              <a:rPr lang="zh-CN" altLang="en-GB" smtClean="0"/>
              <a:t>得到新余数</a:t>
            </a:r>
            <a:r>
              <a:rPr lang="en-GB" altLang="zh-CN" smtClean="0"/>
              <a:t>[Ri+1]</a:t>
            </a:r>
            <a:r>
              <a:rPr lang="zh-CN" altLang="en-GB" baseline="-25000" smtClean="0"/>
              <a:t>补</a:t>
            </a:r>
            <a:r>
              <a:rPr lang="zh-CN" altLang="en-GB" smtClean="0"/>
              <a:t>。</a:t>
            </a:r>
          </a:p>
          <a:p>
            <a:pPr marL="914400" lvl="1" indent="-457200" eaLnBrk="1" hangingPunct="1">
              <a:buFont typeface="Wingdings" panose="05000000000000000000" pitchFamily="2" charset="2"/>
              <a:buAutoNum type="circleNumDbPlain" startAt="3"/>
            </a:pPr>
            <a:r>
              <a:rPr lang="zh-CN" altLang="en-GB" smtClean="0"/>
              <a:t>循环操作步骤</a:t>
            </a:r>
            <a:r>
              <a:rPr lang="en-GB" altLang="en-GB" smtClean="0"/>
              <a:t>③</a:t>
            </a:r>
            <a:r>
              <a:rPr lang="zh-CN" altLang="en-GB" smtClean="0"/>
              <a:t>，共做</a:t>
            </a:r>
            <a:r>
              <a:rPr lang="en-GB" altLang="zh-CN" smtClean="0"/>
              <a:t>n</a:t>
            </a:r>
            <a:r>
              <a:rPr lang="zh-CN" altLang="en-GB" smtClean="0"/>
              <a:t>次，得到</a:t>
            </a:r>
            <a:r>
              <a:rPr lang="en-GB" altLang="zh-CN" smtClean="0"/>
              <a:t>1</a:t>
            </a:r>
            <a:r>
              <a:rPr lang="zh-CN" altLang="en-GB" smtClean="0"/>
              <a:t>位商符和（</a:t>
            </a:r>
            <a:r>
              <a:rPr lang="en-GB" altLang="zh-CN" smtClean="0"/>
              <a:t>n-1</a:t>
            </a:r>
            <a:r>
              <a:rPr lang="zh-CN" altLang="en-GB" smtClean="0"/>
              <a:t>）位商的补码数值位，最末位采用恒置</a:t>
            </a:r>
            <a:r>
              <a:rPr lang="zh-CN" altLang="en-GB" smtClean="0">
                <a:latin typeface="Arial" panose="020B0604020202020204" pitchFamily="34" charset="0"/>
              </a:rPr>
              <a:t>“</a:t>
            </a:r>
            <a:r>
              <a:rPr lang="en-GB" altLang="zh-CN" smtClean="0"/>
              <a:t>1</a:t>
            </a:r>
            <a:r>
              <a:rPr lang="en-GB" altLang="zh-CN" smtClean="0">
                <a:latin typeface="Arial" panose="020B0604020202020204" pitchFamily="34" charset="0"/>
              </a:rPr>
              <a:t>”</a:t>
            </a:r>
            <a:r>
              <a:rPr lang="zh-CN" altLang="en-GB" smtClean="0"/>
              <a:t>法。</a:t>
            </a:r>
          </a:p>
          <a:p>
            <a:pPr marL="914400" lvl="1" indent="-457200" eaLnBrk="1" hangingPunct="1">
              <a:buFont typeface="Wingdings" panose="05000000000000000000" pitchFamily="2" charset="2"/>
              <a:buAutoNum type="circleNumDbPlain" startAt="3"/>
            </a:pPr>
            <a:endParaRPr lang="en-US" altLang="zh-CN" smtClean="0"/>
          </a:p>
        </p:txBody>
      </p:sp>
      <p:graphicFrame>
        <p:nvGraphicFramePr>
          <p:cNvPr id="351236" name="Group 4"/>
          <p:cNvGraphicFramePr>
            <a:graphicFrameLocks noGrp="1"/>
          </p:cNvGraphicFramePr>
          <p:nvPr>
            <p:ph sz="half" idx="2"/>
          </p:nvPr>
        </p:nvGraphicFramePr>
        <p:xfrm>
          <a:off x="323850" y="4005263"/>
          <a:ext cx="8496300" cy="2139949"/>
        </p:xfrm>
        <a:graphic>
          <a:graphicData uri="http://schemas.openxmlformats.org/drawingml/2006/table">
            <a:tbl>
              <a:tblPr/>
              <a:tblGrid>
                <a:gridCol w="1265238"/>
                <a:gridCol w="722312"/>
                <a:gridCol w="1265238"/>
                <a:gridCol w="1446212"/>
                <a:gridCol w="725488"/>
                <a:gridCol w="720725"/>
                <a:gridCol w="2351087"/>
              </a:tblGrid>
              <a:tr h="335379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[X]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与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[Y]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商符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第一次操作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[R</a:t>
                      </a:r>
                      <a:r>
                        <a:rPr kumimoji="0" lang="en-GB" altLang="zh-CN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与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[Y]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上商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下一步操作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  <a:tr h="3353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真值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补码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9696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同号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GB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减法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[X]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+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[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-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同号（够减）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GB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GB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余数左移一位，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+[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-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  <a:tr h="3636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异号（不够减）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GB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GB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余数左移一位，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+[Y]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  <a:tr h="36047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异号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GB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加法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[X]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+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[Y]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同号（不够减）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GB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GB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余数左移一位，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+[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-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  <a:tr h="3353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异号（够减）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GB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GB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余数左移一位，</a:t>
                      </a: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+[Y]</a:t>
                      </a:r>
                      <a:r>
                        <a:rPr kumimoji="0" lang="zh-CN" altLang="en-GB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补</a:t>
                      </a:r>
                      <a:endParaRPr kumimoji="0" lang="zh-CN" alt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512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15893B9-0059-4AC8-BB0E-FB3F700E875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79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二、补码除法及实现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5248275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</a:pPr>
            <a:r>
              <a:rPr lang="zh-CN" altLang="en-GB" sz="2400" smtClean="0"/>
              <a:t>第二种方法的运算规则为：</a:t>
            </a:r>
          </a:p>
          <a:p>
            <a:pPr marL="914400" lvl="1" indent="-457200" eaLnBrk="1" hangingPunct="1">
              <a:lnSpc>
                <a:spcPct val="120000"/>
              </a:lnSpc>
              <a:buFont typeface="Wingdings" panose="05000000000000000000" pitchFamily="2" charset="2"/>
              <a:buAutoNum type="circleNumDbPlain"/>
            </a:pPr>
            <a:r>
              <a:rPr lang="en-GB" altLang="zh-CN" smtClean="0"/>
              <a:t>X</a:t>
            </a:r>
            <a:r>
              <a:rPr lang="zh-CN" altLang="en-GB" smtClean="0"/>
              <a:t>和</a:t>
            </a:r>
            <a:r>
              <a:rPr lang="en-GB" altLang="zh-CN" smtClean="0"/>
              <a:t>Y</a:t>
            </a:r>
            <a:r>
              <a:rPr lang="zh-CN" altLang="en-GB" smtClean="0"/>
              <a:t>以补码形式参加除法运算，商也以补码的形式产生。余数和被除数、除数均采用双符号位。部分余数初始为</a:t>
            </a:r>
            <a:r>
              <a:rPr lang="en-GB" altLang="zh-CN" smtClean="0"/>
              <a:t>[X]</a:t>
            </a:r>
            <a:r>
              <a:rPr lang="zh-CN" altLang="en-GB" baseline="-25000" smtClean="0"/>
              <a:t>补</a:t>
            </a:r>
            <a:r>
              <a:rPr lang="zh-CN" altLang="en-GB" smtClean="0"/>
              <a:t>，即</a:t>
            </a:r>
            <a:r>
              <a:rPr lang="en-GB" altLang="zh-CN" smtClean="0"/>
              <a:t>[R0]</a:t>
            </a:r>
            <a:r>
              <a:rPr lang="zh-CN" altLang="en-GB" baseline="-25000" smtClean="0"/>
              <a:t>补</a:t>
            </a:r>
            <a:r>
              <a:rPr lang="en-GB" altLang="zh-CN" smtClean="0"/>
              <a:t>=[X]</a:t>
            </a:r>
            <a:r>
              <a:rPr lang="zh-CN" altLang="en-GB" baseline="-25000" smtClean="0"/>
              <a:t>补</a:t>
            </a:r>
            <a:r>
              <a:rPr lang="zh-CN" altLang="en-GB" smtClean="0"/>
              <a:t>。</a:t>
            </a:r>
          </a:p>
          <a:p>
            <a:pPr marL="914400" lvl="1" indent="-457200" eaLnBrk="1" hangingPunct="1">
              <a:lnSpc>
                <a:spcPct val="120000"/>
              </a:lnSpc>
              <a:buFont typeface="Wingdings" panose="05000000000000000000" pitchFamily="2" charset="2"/>
              <a:buAutoNum type="circleNumDbPlain"/>
            </a:pPr>
            <a:r>
              <a:rPr lang="zh-CN" altLang="en-GB" smtClean="0"/>
              <a:t>当</a:t>
            </a:r>
            <a:r>
              <a:rPr lang="en-GB" altLang="zh-CN" smtClean="0"/>
              <a:t>[Ri]</a:t>
            </a:r>
            <a:r>
              <a:rPr lang="zh-CN" altLang="en-GB" baseline="-25000" smtClean="0"/>
              <a:t>补</a:t>
            </a:r>
            <a:r>
              <a:rPr lang="zh-CN" altLang="en-GB" smtClean="0"/>
              <a:t>与</a:t>
            </a:r>
            <a:r>
              <a:rPr lang="en-GB" altLang="zh-CN" smtClean="0"/>
              <a:t>[Y]</a:t>
            </a:r>
            <a:r>
              <a:rPr lang="zh-CN" altLang="en-GB" baseline="-25000" smtClean="0"/>
              <a:t>补</a:t>
            </a:r>
            <a:r>
              <a:rPr lang="zh-CN" altLang="en-GB" smtClean="0"/>
              <a:t>同号时，上商</a:t>
            </a:r>
            <a:r>
              <a:rPr lang="en-GB" altLang="zh-CN" smtClean="0"/>
              <a:t>1</a:t>
            </a:r>
            <a:r>
              <a:rPr lang="zh-CN" altLang="en-GB" smtClean="0"/>
              <a:t>，然后余数先左移一位，加</a:t>
            </a:r>
            <a:r>
              <a:rPr lang="en-GB" altLang="zh-CN" smtClean="0"/>
              <a:t>[-Y]</a:t>
            </a:r>
            <a:r>
              <a:rPr lang="zh-CN" altLang="en-GB" baseline="-25000" smtClean="0"/>
              <a:t>补</a:t>
            </a:r>
            <a:r>
              <a:rPr lang="zh-CN" altLang="en-GB" smtClean="0"/>
              <a:t>得到新余数</a:t>
            </a:r>
            <a:r>
              <a:rPr lang="en-GB" altLang="zh-CN" smtClean="0"/>
              <a:t>[Ri+1]</a:t>
            </a:r>
            <a:r>
              <a:rPr lang="zh-CN" altLang="en-GB" baseline="-25000" smtClean="0"/>
              <a:t>补</a:t>
            </a:r>
            <a:r>
              <a:rPr lang="zh-CN" altLang="en-GB" smtClean="0"/>
              <a:t>；当</a:t>
            </a:r>
            <a:r>
              <a:rPr lang="en-GB" altLang="zh-CN" smtClean="0"/>
              <a:t>[Ri]</a:t>
            </a:r>
            <a:r>
              <a:rPr lang="zh-CN" altLang="en-GB" baseline="-25000" smtClean="0"/>
              <a:t>补</a:t>
            </a:r>
            <a:r>
              <a:rPr lang="zh-CN" altLang="en-GB" smtClean="0"/>
              <a:t>与</a:t>
            </a:r>
            <a:r>
              <a:rPr lang="en-GB" altLang="zh-CN" smtClean="0"/>
              <a:t>[Y]</a:t>
            </a:r>
            <a:r>
              <a:rPr lang="zh-CN" altLang="en-GB" baseline="-25000" smtClean="0"/>
              <a:t>补</a:t>
            </a:r>
            <a:r>
              <a:rPr lang="zh-CN" altLang="en-GB" smtClean="0"/>
              <a:t>异号时，上商</a:t>
            </a:r>
            <a:r>
              <a:rPr lang="en-GB" altLang="zh-CN" smtClean="0"/>
              <a:t>0</a:t>
            </a:r>
            <a:r>
              <a:rPr lang="zh-CN" altLang="en-GB" smtClean="0"/>
              <a:t>，余数左移一位，加</a:t>
            </a:r>
            <a:r>
              <a:rPr lang="en-GB" altLang="zh-CN" smtClean="0"/>
              <a:t>[-Y]</a:t>
            </a:r>
            <a:r>
              <a:rPr lang="zh-CN" altLang="en-GB" baseline="-25000" smtClean="0"/>
              <a:t>补</a:t>
            </a:r>
            <a:r>
              <a:rPr lang="zh-CN" altLang="en-GB" smtClean="0"/>
              <a:t>得到新余数</a:t>
            </a:r>
            <a:r>
              <a:rPr lang="en-GB" altLang="zh-CN" smtClean="0"/>
              <a:t>[Ri+1]</a:t>
            </a:r>
            <a:r>
              <a:rPr lang="zh-CN" altLang="en-GB" baseline="-25000" smtClean="0"/>
              <a:t>补</a:t>
            </a:r>
            <a:r>
              <a:rPr lang="zh-CN" altLang="en-GB" smtClean="0"/>
              <a:t>。</a:t>
            </a:r>
          </a:p>
          <a:p>
            <a:pPr marL="914400" lvl="1" indent="-457200" eaLnBrk="1" hangingPunct="1">
              <a:lnSpc>
                <a:spcPct val="120000"/>
              </a:lnSpc>
              <a:buFont typeface="Wingdings" panose="05000000000000000000" pitchFamily="2" charset="2"/>
              <a:buAutoNum type="circleNumDbPlain"/>
            </a:pPr>
            <a:r>
              <a:rPr lang="zh-CN" altLang="en-GB" smtClean="0"/>
              <a:t>循环操作步骤</a:t>
            </a:r>
            <a:r>
              <a:rPr lang="en-GB" altLang="en-US" smtClean="0"/>
              <a:t>②</a:t>
            </a:r>
            <a:r>
              <a:rPr lang="zh-CN" altLang="en-GB" smtClean="0"/>
              <a:t>，共做</a:t>
            </a:r>
            <a:r>
              <a:rPr lang="en-GB" altLang="zh-CN" smtClean="0"/>
              <a:t>n</a:t>
            </a:r>
            <a:r>
              <a:rPr lang="zh-CN" altLang="en-GB" smtClean="0"/>
              <a:t>次，得到</a:t>
            </a:r>
            <a:r>
              <a:rPr lang="en-GB" altLang="zh-CN" smtClean="0"/>
              <a:t>1</a:t>
            </a:r>
            <a:r>
              <a:rPr lang="zh-CN" altLang="en-GB" smtClean="0"/>
              <a:t>位商符和（</a:t>
            </a:r>
            <a:r>
              <a:rPr lang="en-GB" altLang="zh-CN" smtClean="0"/>
              <a:t>n-1</a:t>
            </a:r>
            <a:r>
              <a:rPr lang="zh-CN" altLang="en-GB" smtClean="0"/>
              <a:t>）位商的补码数值位，最末位采用恒置</a:t>
            </a:r>
            <a:r>
              <a:rPr lang="zh-CN" altLang="en-GB" smtClean="0">
                <a:latin typeface="Arial" panose="020B0604020202020204" pitchFamily="34" charset="0"/>
              </a:rPr>
              <a:t>“</a:t>
            </a:r>
            <a:r>
              <a:rPr lang="en-GB" altLang="zh-CN" smtClean="0"/>
              <a:t>1</a:t>
            </a:r>
            <a:r>
              <a:rPr lang="en-GB" altLang="zh-CN" smtClean="0">
                <a:latin typeface="Arial" panose="020B0604020202020204" pitchFamily="34" charset="0"/>
              </a:rPr>
              <a:t>”</a:t>
            </a:r>
            <a:r>
              <a:rPr lang="zh-CN" altLang="en-GB" smtClean="0"/>
              <a:t>法。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16ED2CD-D990-4FC4-9086-A4A9DB74CACB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补码加减运算举例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570788" cy="2352675"/>
          </a:xfrm>
        </p:spPr>
        <p:txBody>
          <a:bodyPr/>
          <a:lstStyle/>
          <a:p>
            <a:pPr marL="274638" indent="-274638" eaLnBrk="1" hangingPunct="1"/>
            <a:r>
              <a:rPr lang="zh-CN" altLang="en-GB" sz="2400" smtClean="0"/>
              <a:t>例：已知</a:t>
            </a:r>
            <a:r>
              <a:rPr lang="en-GB" altLang="zh-CN" sz="2400" smtClean="0"/>
              <a:t>X=+1011</a:t>
            </a:r>
            <a:r>
              <a:rPr lang="zh-CN" altLang="en-GB" sz="2400" smtClean="0"/>
              <a:t>，</a:t>
            </a:r>
            <a:r>
              <a:rPr lang="en-GB" altLang="zh-CN" sz="2400" smtClean="0"/>
              <a:t>Y=-0100</a:t>
            </a:r>
            <a:r>
              <a:rPr lang="zh-CN" altLang="en-GB" sz="2400" smtClean="0"/>
              <a:t>，用补码计算</a:t>
            </a:r>
            <a:r>
              <a:rPr lang="en-GB" altLang="zh-CN" sz="2400" smtClean="0"/>
              <a:t>X+Y</a:t>
            </a:r>
            <a:r>
              <a:rPr lang="zh-CN" altLang="en-GB" sz="2400" smtClean="0"/>
              <a:t>和</a:t>
            </a:r>
            <a:r>
              <a:rPr lang="en-GB" altLang="zh-CN" sz="2400" smtClean="0"/>
              <a:t>X-Y</a:t>
            </a:r>
            <a:r>
              <a:rPr lang="zh-CN" altLang="en-GB" sz="2400" smtClean="0"/>
              <a:t>。</a:t>
            </a:r>
          </a:p>
          <a:p>
            <a:pPr marL="454025" lvl="1" indent="0" eaLnBrk="1" hangingPunct="1"/>
            <a:r>
              <a:rPr lang="zh-CN" altLang="en-GB" smtClean="0"/>
              <a:t>写出补码：</a:t>
            </a:r>
          </a:p>
          <a:p>
            <a:pPr marL="454025" lvl="1" indent="0"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   </a:t>
            </a:r>
            <a:r>
              <a:rPr lang="en-US" altLang="zh-CN" smtClean="0"/>
              <a:t>[X]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=0,1011     [Y]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=1,1100    </a:t>
            </a:r>
          </a:p>
          <a:p>
            <a:pPr marL="454025" lvl="1" indent="0"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                    [-Y]</a:t>
            </a:r>
            <a:r>
              <a:rPr lang="zh-CN" altLang="en-US" baseline="-25000" smtClean="0"/>
              <a:t>补</a:t>
            </a:r>
            <a:r>
              <a:rPr lang="zh-CN" altLang="en-US" smtClean="0"/>
              <a:t> </a:t>
            </a:r>
            <a:r>
              <a:rPr lang="en-US" altLang="zh-CN" smtClean="0"/>
              <a:t>=0,0100 </a:t>
            </a:r>
            <a:endParaRPr lang="zh-CN" altLang="en-GB" smtClean="0"/>
          </a:p>
          <a:p>
            <a:pPr marL="454025" lvl="1" indent="0" eaLnBrk="1" hangingPunct="1"/>
            <a:r>
              <a:rPr lang="zh-CN" altLang="en-GB" smtClean="0"/>
              <a:t> 计算：</a:t>
            </a:r>
            <a:endParaRPr lang="zh-CN" altLang="en-US" smtClean="0"/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1403350" y="3498850"/>
            <a:ext cx="1274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0,1011</a:t>
            </a:r>
          </a:p>
        </p:txBody>
      </p:sp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962025" y="3932238"/>
            <a:ext cx="18811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＋ </a:t>
            </a:r>
            <a:r>
              <a:rPr kumimoji="1" lang="en-US" altLang="zh-CN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1,1100</a:t>
            </a:r>
          </a:p>
        </p:txBody>
      </p:sp>
      <p:sp>
        <p:nvSpPr>
          <p:cNvPr id="142342" name="Line 6"/>
          <p:cNvSpPr>
            <a:spLocks noChangeShapeType="1"/>
          </p:cNvSpPr>
          <p:nvPr/>
        </p:nvSpPr>
        <p:spPr bwMode="auto">
          <a:xfrm>
            <a:off x="1116013" y="4437063"/>
            <a:ext cx="17272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43" name="Rectangle 7"/>
          <p:cNvSpPr>
            <a:spLocks noChangeArrowheads="1"/>
          </p:cNvSpPr>
          <p:nvPr/>
        </p:nvSpPr>
        <p:spPr bwMode="auto">
          <a:xfrm>
            <a:off x="1403350" y="4435475"/>
            <a:ext cx="1274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0,0111</a:t>
            </a:r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611188" y="5013325"/>
            <a:ext cx="36734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[X</a:t>
            </a: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＋</a:t>
            </a:r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Y]</a:t>
            </a:r>
            <a:r>
              <a:rPr kumimoji="1" lang="zh-CN" altLang="en-US" sz="28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补</a:t>
            </a: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 </a:t>
            </a:r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= </a:t>
            </a:r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0, 0111</a:t>
            </a:r>
            <a:r>
              <a:rPr kumimoji="1" lang="en-US" altLang="zh-CN" sz="2800" b="1">
                <a:solidFill>
                  <a:srgbClr val="FF0000"/>
                </a:solidFill>
                <a:latin typeface="Arial" charset="0"/>
                <a:ea typeface="楷体_GB2312" pitchFamily="49" charset="-122"/>
              </a:rPr>
              <a:t> </a:t>
            </a:r>
          </a:p>
        </p:txBody>
      </p:sp>
      <p:sp>
        <p:nvSpPr>
          <p:cNvPr id="142345" name="Rectangle 9"/>
          <p:cNvSpPr>
            <a:spLocks noChangeArrowheads="1"/>
          </p:cNvSpPr>
          <p:nvPr/>
        </p:nvSpPr>
        <p:spPr bwMode="auto">
          <a:xfrm>
            <a:off x="5219700" y="3427413"/>
            <a:ext cx="1274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0,1011</a:t>
            </a:r>
          </a:p>
        </p:txBody>
      </p:sp>
      <p:sp>
        <p:nvSpPr>
          <p:cNvPr id="142346" name="Rectangle 10"/>
          <p:cNvSpPr>
            <a:spLocks noChangeArrowheads="1"/>
          </p:cNvSpPr>
          <p:nvPr/>
        </p:nvSpPr>
        <p:spPr bwMode="auto">
          <a:xfrm>
            <a:off x="4778375" y="3860800"/>
            <a:ext cx="2025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＋ </a:t>
            </a:r>
            <a:r>
              <a:rPr kumimoji="1" lang="en-US" altLang="zh-CN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0,0100</a:t>
            </a:r>
          </a:p>
        </p:txBody>
      </p:sp>
      <p:sp>
        <p:nvSpPr>
          <p:cNvPr id="142347" name="Line 11"/>
          <p:cNvSpPr>
            <a:spLocks noChangeShapeType="1"/>
          </p:cNvSpPr>
          <p:nvPr/>
        </p:nvSpPr>
        <p:spPr bwMode="auto">
          <a:xfrm>
            <a:off x="4932363" y="4365625"/>
            <a:ext cx="17272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48" name="Rectangle 12"/>
          <p:cNvSpPr>
            <a:spLocks noChangeArrowheads="1"/>
          </p:cNvSpPr>
          <p:nvPr/>
        </p:nvSpPr>
        <p:spPr bwMode="auto">
          <a:xfrm>
            <a:off x="5219700" y="4364038"/>
            <a:ext cx="1274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0,1111</a:t>
            </a:r>
          </a:p>
        </p:txBody>
      </p:sp>
      <p:sp>
        <p:nvSpPr>
          <p:cNvPr id="142349" name="Rectangle 13"/>
          <p:cNvSpPr>
            <a:spLocks noChangeArrowheads="1"/>
          </p:cNvSpPr>
          <p:nvPr/>
        </p:nvSpPr>
        <p:spPr bwMode="auto">
          <a:xfrm>
            <a:off x="4427538" y="5040313"/>
            <a:ext cx="36734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[X</a:t>
            </a: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－</a:t>
            </a:r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Y]</a:t>
            </a:r>
            <a:r>
              <a:rPr kumimoji="1" lang="zh-CN" altLang="en-US" sz="28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补</a:t>
            </a: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 </a:t>
            </a:r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= </a:t>
            </a:r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0, 1111</a:t>
            </a:r>
            <a:r>
              <a:rPr kumimoji="1" lang="en-US" altLang="zh-CN" sz="2800" b="1">
                <a:solidFill>
                  <a:srgbClr val="FF0000"/>
                </a:solidFill>
                <a:latin typeface="Arial" charset="0"/>
                <a:ea typeface="楷体_GB2312" pitchFamily="49" charset="-122"/>
              </a:rPr>
              <a:t> </a:t>
            </a:r>
          </a:p>
        </p:txBody>
      </p:sp>
      <p:pic>
        <p:nvPicPr>
          <p:cNvPr id="142350" name="Picture 14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423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423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1423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1423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1423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1423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" fill="hold"/>
                                        <p:tgtEl>
                                          <p:spTgt spid="1423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0" grpId="0"/>
      <p:bldP spid="142341" grpId="0"/>
      <p:bldP spid="142342" grpId="0" animBg="1"/>
      <p:bldP spid="142343" grpId="0"/>
      <p:bldP spid="142344" grpId="0"/>
      <p:bldP spid="142345" grpId="0"/>
      <p:bldP spid="142346" grpId="0"/>
      <p:bldP spid="142347" grpId="0" animBg="1"/>
      <p:bldP spid="142348" grpId="0"/>
      <p:bldP spid="14234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5D61C02-9141-4AA6-B532-251EBB68CC0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80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971" name="Rectangle 2"/>
          <p:cNvSpPr>
            <a:spLocks noChangeArrowheads="1"/>
          </p:cNvSpPr>
          <p:nvPr/>
        </p:nvSpPr>
        <p:spPr bwMode="auto">
          <a:xfrm>
            <a:off x="250825" y="1196975"/>
            <a:ext cx="208756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tabLst>
                <a:tab pos="711200" algn="l"/>
              </a:tabLst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711200" algn="l"/>
              </a:tabLs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711200" algn="l"/>
              </a:tabLs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7112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7112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12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12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12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12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zh-CN" sz="2400">
                <a:cs typeface="Times New Roman" panose="02020603050405020304" pitchFamily="18" charset="0"/>
              </a:rPr>
              <a:t>X=+0.1011</a:t>
            </a:r>
            <a:r>
              <a:rPr lang="zh-CN" altLang="en-GB" sz="2400">
                <a:cs typeface="Times New Roman" panose="02020603050405020304" pitchFamily="18" charset="0"/>
              </a:rPr>
              <a:t>，</a:t>
            </a:r>
            <a:r>
              <a:rPr lang="en-GB" altLang="zh-CN" sz="2400">
                <a:cs typeface="Times New Roman" panose="02020603050405020304" pitchFamily="18" charset="0"/>
              </a:rPr>
              <a:t>Y=-0.1101</a:t>
            </a:r>
            <a:r>
              <a:rPr lang="zh-CN" altLang="en-GB" sz="2400">
                <a:cs typeface="Times New Roman" panose="02020603050405020304" pitchFamily="18" charset="0"/>
              </a:rPr>
              <a:t>，用补码不恢复余数算法计算</a:t>
            </a:r>
            <a:r>
              <a:rPr lang="en-GB" altLang="zh-CN" sz="2400">
                <a:cs typeface="Times New Roman" panose="02020603050405020304" pitchFamily="18" charset="0"/>
              </a:rPr>
              <a:t>X÷</a:t>
            </a:r>
            <a:r>
              <a:rPr lang="en-US" altLang="zh-CN" sz="2400">
                <a:cs typeface="Times New Roman" panose="02020603050405020304" pitchFamily="18" charset="0"/>
              </a:rPr>
              <a:t>Y</a:t>
            </a:r>
            <a:r>
              <a:rPr lang="zh-CN" altLang="en-US" sz="2400">
                <a:cs typeface="Times New Roman" panose="02020603050405020304" pitchFamily="18" charset="0"/>
              </a:rPr>
              <a:t>。</a:t>
            </a:r>
          </a:p>
          <a:p>
            <a:pPr>
              <a:buClrTx/>
              <a:buFontTx/>
              <a:buNone/>
            </a:pPr>
            <a:r>
              <a:rPr lang="en-GB" altLang="zh-CN" sz="2400">
                <a:cs typeface="Times New Roman" panose="02020603050405020304" pitchFamily="18" charset="0"/>
              </a:rPr>
              <a:t>[X]</a:t>
            </a:r>
            <a:r>
              <a:rPr lang="zh-CN" altLang="en-GB" sz="2400" baseline="-30000">
                <a:cs typeface="Times New Roman" panose="02020603050405020304" pitchFamily="18" charset="0"/>
              </a:rPr>
              <a:t>补</a:t>
            </a:r>
            <a:r>
              <a:rPr lang="en-GB" altLang="zh-CN" sz="2400">
                <a:cs typeface="Times New Roman" panose="02020603050405020304" pitchFamily="18" charset="0"/>
              </a:rPr>
              <a:t>=00.1011    [Y]</a:t>
            </a:r>
            <a:r>
              <a:rPr lang="zh-CN" altLang="en-GB" sz="2400" baseline="-30000">
                <a:cs typeface="Times New Roman" panose="02020603050405020304" pitchFamily="18" charset="0"/>
              </a:rPr>
              <a:t>补</a:t>
            </a:r>
            <a:r>
              <a:rPr lang="en-GB" altLang="zh-CN" sz="2400">
                <a:cs typeface="Times New Roman" panose="02020603050405020304" pitchFamily="18" charset="0"/>
              </a:rPr>
              <a:t>=11.0011     [-Y]</a:t>
            </a:r>
            <a:r>
              <a:rPr lang="zh-CN" altLang="en-GB" sz="2400" baseline="-30000">
                <a:cs typeface="Times New Roman" panose="02020603050405020304" pitchFamily="18" charset="0"/>
              </a:rPr>
              <a:t>补</a:t>
            </a:r>
            <a:r>
              <a:rPr lang="en-GB" altLang="zh-CN" sz="2400">
                <a:cs typeface="Times New Roman" panose="02020603050405020304" pitchFamily="18" charset="0"/>
              </a:rPr>
              <a:t>=00.1101</a:t>
            </a:r>
          </a:p>
          <a:p>
            <a:pPr>
              <a:buClrTx/>
              <a:buFontTx/>
              <a:buNone/>
            </a:pPr>
            <a:r>
              <a:rPr lang="zh-CN" altLang="en-GB" sz="2400">
                <a:cs typeface="Times New Roman" panose="02020603050405020304" pitchFamily="18" charset="0"/>
              </a:rPr>
              <a:t>第一种方法：</a:t>
            </a:r>
          </a:p>
        </p:txBody>
      </p:sp>
      <p:graphicFrame>
        <p:nvGraphicFramePr>
          <p:cNvPr id="83972" name="Object 3"/>
          <p:cNvGraphicFramePr>
            <a:graphicFrameLocks noChangeAspect="1"/>
          </p:cNvGraphicFramePr>
          <p:nvPr/>
        </p:nvGraphicFramePr>
        <p:xfrm>
          <a:off x="2411413" y="981075"/>
          <a:ext cx="6553200" cy="515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4" name="Visio" r:id="rId3" imgW="3165120" imgH="2432160" progId="Visio.Drawing.11">
                  <p:embed/>
                </p:oleObj>
              </mc:Choice>
              <mc:Fallback>
                <p:oleObj name="Visio" r:id="rId3" imgW="3165120" imgH="243216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981075"/>
                        <a:ext cx="6553200" cy="51530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3" name="Rectangle 4"/>
          <p:cNvSpPr>
            <a:spLocks noChangeArrowheads="1"/>
          </p:cNvSpPr>
          <p:nvPr/>
        </p:nvSpPr>
        <p:spPr bwMode="auto">
          <a:xfrm>
            <a:off x="323850" y="6237288"/>
            <a:ext cx="4183063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540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 sz="2400">
                <a:cs typeface="Times New Roman" panose="02020603050405020304" pitchFamily="18" charset="0"/>
              </a:rPr>
              <a:t>得</a:t>
            </a:r>
            <a:r>
              <a:rPr lang="en-GB" altLang="zh-CN" sz="2400">
                <a:cs typeface="Times New Roman" panose="02020603050405020304" pitchFamily="18" charset="0"/>
              </a:rPr>
              <a:t>[Q]</a:t>
            </a:r>
            <a:r>
              <a:rPr lang="zh-CN" altLang="en-GB" sz="2400" baseline="-30000">
                <a:cs typeface="Times New Roman" panose="02020603050405020304" pitchFamily="18" charset="0"/>
              </a:rPr>
              <a:t>补</a:t>
            </a:r>
            <a:r>
              <a:rPr lang="en-GB" altLang="zh-CN" sz="2400">
                <a:cs typeface="Times New Roman" panose="02020603050405020304" pitchFamily="18" charset="0"/>
              </a:rPr>
              <a:t>=1.0011  Q=-0.1101</a:t>
            </a:r>
            <a:endParaRPr lang="zh-CN" altLang="en-GB" sz="2400">
              <a:cs typeface="Times New Roman" panose="02020603050405020304" pitchFamily="18" charset="0"/>
            </a:endParaRPr>
          </a:p>
        </p:txBody>
      </p:sp>
      <p:sp>
        <p:nvSpPr>
          <p:cNvPr id="8397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二、补码除法及实现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5B8295C-9668-477E-BCBE-FC6C0E57F43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81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二、补码除法及实现</a:t>
            </a:r>
          </a:p>
        </p:txBody>
      </p:sp>
      <p:sp>
        <p:nvSpPr>
          <p:cNvPr id="84996" name="Rectangle 3"/>
          <p:cNvSpPr>
            <a:spLocks noChangeArrowheads="1"/>
          </p:cNvSpPr>
          <p:nvPr/>
        </p:nvSpPr>
        <p:spPr bwMode="auto">
          <a:xfrm>
            <a:off x="34925" y="1268413"/>
            <a:ext cx="2022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 sz="2400">
                <a:cs typeface="Times New Roman" panose="02020603050405020304" pitchFamily="18" charset="0"/>
              </a:rPr>
              <a:t>第二种方法：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zh-CN" altLang="en-GB" sz="2400">
              <a:cs typeface="Times New Roman" panose="02020603050405020304" pitchFamily="18" charset="0"/>
            </a:endParaRPr>
          </a:p>
        </p:txBody>
      </p:sp>
      <p:graphicFrame>
        <p:nvGraphicFramePr>
          <p:cNvPr id="84997" name="Object 4"/>
          <p:cNvGraphicFramePr>
            <a:graphicFrameLocks noChangeAspect="1"/>
          </p:cNvGraphicFramePr>
          <p:nvPr/>
        </p:nvGraphicFramePr>
        <p:xfrm>
          <a:off x="1979613" y="981075"/>
          <a:ext cx="6948487" cy="449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8" name="Visio" r:id="rId3" imgW="3421761" imgH="2207514" progId="Visio.Drawing.11">
                  <p:embed/>
                </p:oleObj>
              </mc:Choice>
              <mc:Fallback>
                <p:oleObj name="Visio" r:id="rId3" imgW="3421761" imgH="2207514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981075"/>
                        <a:ext cx="6948487" cy="44910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8" name="Rectangle 5"/>
          <p:cNvSpPr>
            <a:spLocks noChangeArrowheads="1"/>
          </p:cNvSpPr>
          <p:nvPr/>
        </p:nvSpPr>
        <p:spPr bwMode="auto">
          <a:xfrm>
            <a:off x="250825" y="5734050"/>
            <a:ext cx="47879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540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cs typeface="Times New Roman" panose="02020603050405020304" pitchFamily="18" charset="0"/>
              </a:rPr>
              <a:t>Q</a:t>
            </a:r>
            <a:r>
              <a:rPr lang="zh-CN" altLang="en-GB" sz="2400">
                <a:cs typeface="Times New Roman" panose="02020603050405020304" pitchFamily="18" charset="0"/>
              </a:rPr>
              <a:t>的符号取反，得</a:t>
            </a:r>
            <a:r>
              <a:rPr lang="en-GB" altLang="zh-CN" sz="2400">
                <a:cs typeface="Times New Roman" panose="02020603050405020304" pitchFamily="18" charset="0"/>
              </a:rPr>
              <a:t>[Q]</a:t>
            </a:r>
            <a:r>
              <a:rPr lang="zh-CN" altLang="en-GB" sz="2400" baseline="-30000">
                <a:cs typeface="Times New Roman" panose="02020603050405020304" pitchFamily="18" charset="0"/>
              </a:rPr>
              <a:t>补</a:t>
            </a:r>
            <a:r>
              <a:rPr lang="en-GB" altLang="zh-CN" sz="2400">
                <a:cs typeface="Times New Roman" panose="02020603050405020304" pitchFamily="18" charset="0"/>
              </a:rPr>
              <a:t>=1.0011</a:t>
            </a:r>
            <a:r>
              <a:rPr lang="zh-CN" altLang="en-GB" sz="2400"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4738BBE-3AF6-4181-85AC-28E4CD37E1CB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82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二、补码除法及实现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0" y="1785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6021" name="Object 4"/>
          <p:cNvGraphicFramePr>
            <a:graphicFrameLocks noChangeAspect="1"/>
          </p:cNvGraphicFramePr>
          <p:nvPr/>
        </p:nvGraphicFramePr>
        <p:xfrm>
          <a:off x="34925" y="1412875"/>
          <a:ext cx="6588125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4" name="Visio" r:id="rId3" imgW="4391008" imgH="3429000" progId="Visio.Drawing.11">
                  <p:embed/>
                </p:oleObj>
              </mc:Choice>
              <mc:Fallback>
                <p:oleObj name="Visio" r:id="rId3" imgW="4391008" imgH="34290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174"/>
                      <a:stretch>
                        <a:fillRect/>
                      </a:stretch>
                    </p:blipFill>
                    <p:spPr bwMode="auto">
                      <a:xfrm>
                        <a:off x="34925" y="1412875"/>
                        <a:ext cx="6588125" cy="532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2" name="Rectangle 5"/>
          <p:cNvSpPr>
            <a:spLocks noChangeArrowheads="1"/>
          </p:cNvSpPr>
          <p:nvPr/>
        </p:nvSpPr>
        <p:spPr bwMode="auto">
          <a:xfrm>
            <a:off x="0" y="2676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6023" name="Object 6"/>
          <p:cNvGraphicFramePr>
            <a:graphicFrameLocks noChangeAspect="1"/>
          </p:cNvGraphicFramePr>
          <p:nvPr/>
        </p:nvGraphicFramePr>
        <p:xfrm>
          <a:off x="6588125" y="2420938"/>
          <a:ext cx="2555875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5" name="Visio" r:id="rId5" imgW="1685841" imgH="1581285" progId="Visio.Drawing.11">
                  <p:embed/>
                </p:oleObj>
              </mc:Choice>
              <mc:Fallback>
                <p:oleObj name="Visio" r:id="rId5" imgW="1685841" imgH="158128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420938"/>
                        <a:ext cx="2555875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4" name="Rectangle 7"/>
          <p:cNvSpPr>
            <a:spLocks noChangeArrowheads="1"/>
          </p:cNvSpPr>
          <p:nvPr/>
        </p:nvSpPr>
        <p:spPr bwMode="auto">
          <a:xfrm>
            <a:off x="6804025" y="4916488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tabLst>
                <a:tab pos="444500" algn="l"/>
              </a:tabLst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444500" algn="l"/>
              </a:tabLs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44500" algn="l"/>
              </a:tabLs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445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4445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45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45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45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45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控制电路逻辑</a:t>
            </a:r>
          </a:p>
        </p:txBody>
      </p:sp>
      <p:sp>
        <p:nvSpPr>
          <p:cNvPr id="86025" name="Rectangle 8"/>
          <p:cNvSpPr>
            <a:spLocks noChangeArrowheads="1"/>
          </p:cNvSpPr>
          <p:nvPr/>
        </p:nvSpPr>
        <p:spPr bwMode="auto">
          <a:xfrm>
            <a:off x="395288" y="1125538"/>
            <a:ext cx="6772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补码不恢复余数除法的电路框图（第二种方法）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BADABC2-B2A9-4883-9C46-DF5E9730BFFC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83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二、补码除法及实现</a:t>
            </a: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0" y="1423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7045" name="Object 4"/>
          <p:cNvGraphicFramePr>
            <a:graphicFrameLocks noChangeAspect="1"/>
          </p:cNvGraphicFramePr>
          <p:nvPr/>
        </p:nvGraphicFramePr>
        <p:xfrm>
          <a:off x="3995738" y="188913"/>
          <a:ext cx="4230687" cy="666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7" name="Visio" r:id="rId3" imgW="2647984" imgH="4191000" progId="Visio.Drawing.11">
                  <p:embed/>
                </p:oleObj>
              </mc:Choice>
              <mc:Fallback>
                <p:oleObj name="Visio" r:id="rId3" imgW="2647984" imgH="41910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88913"/>
                        <a:ext cx="4230687" cy="666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Rectangle 5"/>
          <p:cNvSpPr>
            <a:spLocks noChangeArrowheads="1"/>
          </p:cNvSpPr>
          <p:nvPr/>
        </p:nvSpPr>
        <p:spPr bwMode="auto">
          <a:xfrm>
            <a:off x="531813" y="1125538"/>
            <a:ext cx="355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tabLst>
                <a:tab pos="520700" algn="l"/>
              </a:tabLst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520700" algn="l"/>
              </a:tabLs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20700" algn="l"/>
              </a:tabLs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5207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5207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207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207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207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20700" algn="l"/>
              </a:tabLs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GB" sz="2400">
                <a:latin typeface="Arial" panose="020B0604020202020204" pitchFamily="34" charset="0"/>
              </a:rPr>
              <a:t>补码不恢复余数除法流程</a:t>
            </a:r>
          </a:p>
        </p:txBody>
      </p:sp>
      <p:pic>
        <p:nvPicPr>
          <p:cNvPr id="356358" name="Picture 6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6165850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563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C67DF8E-FAEE-4ABA-AF61-7272054F4F3C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84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三、阵列除法器</a:t>
            </a:r>
          </a:p>
        </p:txBody>
      </p:sp>
      <p:graphicFrame>
        <p:nvGraphicFramePr>
          <p:cNvPr id="357383" name="Object 7"/>
          <p:cNvGraphicFramePr>
            <a:graphicFrameLocks noChangeAspect="1"/>
          </p:cNvGraphicFramePr>
          <p:nvPr/>
        </p:nvGraphicFramePr>
        <p:xfrm>
          <a:off x="468313" y="1125538"/>
          <a:ext cx="80645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8" name="Visio" r:id="rId3" imgW="5572176" imgH="3438457" progId="Visio.Drawing.11">
                  <p:embed/>
                </p:oleObj>
              </mc:Choice>
              <mc:Fallback>
                <p:oleObj name="Visio" r:id="rId3" imgW="5572176" imgH="3438457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629"/>
                      <a:stretch>
                        <a:fillRect/>
                      </a:stretch>
                    </p:blipFill>
                    <p:spPr bwMode="auto">
                      <a:xfrm>
                        <a:off x="468313" y="1125538"/>
                        <a:ext cx="806450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6D8B219-1CD5-4CAE-AB12-920ED9711E8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85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三、阵列除法器</a:t>
            </a:r>
          </a:p>
        </p:txBody>
      </p:sp>
      <p:sp>
        <p:nvSpPr>
          <p:cNvPr id="431111" name="Rectangle 7"/>
          <p:cNvSpPr>
            <a:spLocks noChangeArrowheads="1"/>
          </p:cNvSpPr>
          <p:nvPr/>
        </p:nvSpPr>
        <p:spPr bwMode="auto">
          <a:xfrm>
            <a:off x="684213" y="1052513"/>
            <a:ext cx="4175125" cy="287972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Arial" panose="020B0604020202020204" pitchFamily="34" charset="0"/>
              </a:rPr>
              <a:t>定点整数：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>
                <a:latin typeface="Arial" panose="020B0604020202020204" pitchFamily="34" charset="0"/>
              </a:rPr>
              <a:t>被除数</a:t>
            </a:r>
            <a:r>
              <a:rPr lang="en-US" altLang="zh-CN">
                <a:latin typeface="Arial" panose="020B0604020202020204" pitchFamily="34" charset="0"/>
              </a:rPr>
              <a:t>X=X</a:t>
            </a:r>
            <a:r>
              <a:rPr lang="en-US" altLang="zh-CN" baseline="-25000">
                <a:latin typeface="Arial" panose="020B0604020202020204" pitchFamily="34" charset="0"/>
              </a:rPr>
              <a:t>1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en-US" altLang="zh-CN" baseline="-25000">
                <a:latin typeface="Arial" panose="020B0604020202020204" pitchFamily="34" charset="0"/>
              </a:rPr>
              <a:t>2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en-US" altLang="zh-CN" baseline="-25000">
                <a:latin typeface="Arial" panose="020B0604020202020204" pitchFamily="34" charset="0"/>
              </a:rPr>
              <a:t>3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en-US" altLang="zh-CN" baseline="-25000">
                <a:latin typeface="Arial" panose="020B0604020202020204" pitchFamily="34" charset="0"/>
              </a:rPr>
              <a:t>4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en-US" altLang="zh-CN" baseline="-25000">
                <a:latin typeface="Arial" panose="020B0604020202020204" pitchFamily="34" charset="0"/>
              </a:rPr>
              <a:t>5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en-US" altLang="zh-CN" baseline="-25000">
                <a:latin typeface="Arial" panose="020B0604020202020204" pitchFamily="34" charset="0"/>
              </a:rPr>
              <a:t>6</a:t>
            </a:r>
            <a:endParaRPr lang="zh-CN" altLang="en-GB">
              <a:latin typeface="Arial" panose="020B0604020202020204" pitchFamily="34" charset="0"/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>
                <a:latin typeface="Arial" panose="020B0604020202020204" pitchFamily="34" charset="0"/>
              </a:rPr>
              <a:t>除数</a:t>
            </a:r>
            <a:r>
              <a:rPr lang="en-GB" altLang="zh-CN">
                <a:latin typeface="Arial" panose="020B0604020202020204" pitchFamily="34" charset="0"/>
              </a:rPr>
              <a:t>Y</a:t>
            </a:r>
            <a:r>
              <a:rPr lang="en-US" altLang="zh-CN">
                <a:latin typeface="Arial" panose="020B0604020202020204" pitchFamily="34" charset="0"/>
              </a:rPr>
              <a:t>=</a:t>
            </a:r>
            <a:r>
              <a:rPr lang="en-GB" altLang="zh-CN">
                <a:latin typeface="Arial" panose="020B0604020202020204" pitchFamily="34" charset="0"/>
              </a:rPr>
              <a:t>Y</a:t>
            </a:r>
            <a:r>
              <a:rPr lang="en-US" altLang="zh-CN" baseline="-25000">
                <a:latin typeface="Arial" panose="020B0604020202020204" pitchFamily="34" charset="0"/>
              </a:rPr>
              <a:t>1</a:t>
            </a:r>
            <a:r>
              <a:rPr lang="en-GB" altLang="zh-CN">
                <a:latin typeface="Arial" panose="020B0604020202020204" pitchFamily="34" charset="0"/>
              </a:rPr>
              <a:t>Y</a:t>
            </a:r>
            <a:r>
              <a:rPr lang="en-US" altLang="zh-CN" baseline="-25000">
                <a:latin typeface="Arial" panose="020B0604020202020204" pitchFamily="34" charset="0"/>
              </a:rPr>
              <a:t>2</a:t>
            </a:r>
            <a:r>
              <a:rPr lang="en-GB" altLang="zh-CN">
                <a:latin typeface="Arial" panose="020B0604020202020204" pitchFamily="34" charset="0"/>
              </a:rPr>
              <a:t>Y</a:t>
            </a:r>
            <a:r>
              <a:rPr lang="en-US" altLang="zh-CN" baseline="-25000">
                <a:latin typeface="Arial" panose="020B0604020202020204" pitchFamily="34" charset="0"/>
              </a:rPr>
              <a:t>3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>
                <a:latin typeface="Arial" panose="020B0604020202020204" pitchFamily="34" charset="0"/>
              </a:rPr>
              <a:t>商</a:t>
            </a:r>
            <a:r>
              <a:rPr lang="en-US" altLang="zh-CN">
                <a:latin typeface="Arial" panose="020B0604020202020204" pitchFamily="34" charset="0"/>
              </a:rPr>
              <a:t>Q=Q</a:t>
            </a:r>
            <a:r>
              <a:rPr lang="en-US" altLang="zh-CN" baseline="-25000">
                <a:latin typeface="Arial" panose="020B0604020202020204" pitchFamily="34" charset="0"/>
              </a:rPr>
              <a:t>1</a:t>
            </a:r>
            <a:r>
              <a:rPr lang="en-US" altLang="zh-CN">
                <a:latin typeface="Arial" panose="020B0604020202020204" pitchFamily="34" charset="0"/>
              </a:rPr>
              <a:t>Q</a:t>
            </a:r>
            <a:r>
              <a:rPr lang="en-US" altLang="zh-CN" baseline="-25000">
                <a:latin typeface="Arial" panose="020B0604020202020204" pitchFamily="34" charset="0"/>
              </a:rPr>
              <a:t>2</a:t>
            </a:r>
            <a:r>
              <a:rPr lang="en-US" altLang="zh-CN">
                <a:latin typeface="Arial" panose="020B0604020202020204" pitchFamily="34" charset="0"/>
              </a:rPr>
              <a:t>Q</a:t>
            </a:r>
            <a:r>
              <a:rPr lang="en-US" altLang="zh-CN" baseline="-25000">
                <a:latin typeface="Arial" panose="020B0604020202020204" pitchFamily="34" charset="0"/>
              </a:rPr>
              <a:t>3</a:t>
            </a:r>
            <a:r>
              <a:rPr lang="zh-CN" altLang="en-GB">
                <a:latin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</a:rPr>
              <a:t>Q</a:t>
            </a:r>
            <a:r>
              <a:rPr lang="en-US" altLang="zh-CN" baseline="-25000">
                <a:latin typeface="Arial" panose="020B0604020202020204" pitchFamily="34" charset="0"/>
              </a:rPr>
              <a:t>0</a:t>
            </a:r>
            <a:r>
              <a:rPr lang="en-US" altLang="zh-CN">
                <a:latin typeface="Arial" panose="020B0604020202020204" pitchFamily="34" charset="0"/>
              </a:rPr>
              <a:t>=0</a:t>
            </a:r>
            <a:r>
              <a:rPr lang="zh-CN" altLang="en-GB">
                <a:latin typeface="Arial" panose="020B0604020202020204" pitchFamily="34" charset="0"/>
              </a:rPr>
              <a:t>）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>
                <a:latin typeface="Arial" panose="020B0604020202020204" pitchFamily="34" charset="0"/>
              </a:rPr>
              <a:t>R= R</a:t>
            </a:r>
            <a:r>
              <a:rPr lang="en-US" altLang="zh-CN" baseline="-25000">
                <a:latin typeface="Arial" panose="020B0604020202020204" pitchFamily="34" charset="0"/>
              </a:rPr>
              <a:t>4</a:t>
            </a:r>
            <a:r>
              <a:rPr lang="en-US" altLang="zh-CN">
                <a:latin typeface="Arial" panose="020B0604020202020204" pitchFamily="34" charset="0"/>
              </a:rPr>
              <a:t> R</a:t>
            </a:r>
            <a:r>
              <a:rPr lang="en-US" altLang="zh-CN" baseline="-25000">
                <a:latin typeface="Arial" panose="020B0604020202020204" pitchFamily="34" charset="0"/>
              </a:rPr>
              <a:t>5</a:t>
            </a:r>
            <a:r>
              <a:rPr lang="en-US" altLang="zh-CN">
                <a:latin typeface="Arial" panose="020B0604020202020204" pitchFamily="34" charset="0"/>
              </a:rPr>
              <a:t> R</a:t>
            </a:r>
            <a:r>
              <a:rPr lang="en-US" altLang="zh-CN" baseline="-25000">
                <a:latin typeface="Arial" panose="020B0604020202020204" pitchFamily="34" charset="0"/>
              </a:rPr>
              <a:t>6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431110" name="Rectangle 6"/>
          <p:cNvSpPr>
            <a:spLocks noChangeArrowheads="1"/>
          </p:cNvSpPr>
          <p:nvPr/>
        </p:nvSpPr>
        <p:spPr bwMode="auto">
          <a:xfrm>
            <a:off x="4211638" y="3500438"/>
            <a:ext cx="3960812" cy="28384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Arial" panose="020B0604020202020204" pitchFamily="34" charset="0"/>
              </a:rPr>
              <a:t>定点小数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>
                <a:latin typeface="Arial" panose="020B0604020202020204" pitchFamily="34" charset="0"/>
              </a:rPr>
              <a:t>X=0.X</a:t>
            </a:r>
            <a:r>
              <a:rPr lang="en-US" altLang="zh-CN" baseline="-25000">
                <a:latin typeface="Arial" panose="020B0604020202020204" pitchFamily="34" charset="0"/>
              </a:rPr>
              <a:t>1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en-US" altLang="zh-CN" baseline="-25000">
                <a:latin typeface="Arial" panose="020B0604020202020204" pitchFamily="34" charset="0"/>
              </a:rPr>
              <a:t>2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en-US" altLang="zh-CN" baseline="-25000">
                <a:latin typeface="Arial" panose="020B0604020202020204" pitchFamily="34" charset="0"/>
              </a:rPr>
              <a:t>3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en-US" altLang="zh-CN" baseline="-25000">
                <a:latin typeface="Arial" panose="020B0604020202020204" pitchFamily="34" charset="0"/>
              </a:rPr>
              <a:t>4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en-US" altLang="zh-CN" baseline="-25000">
                <a:latin typeface="Arial" panose="020B0604020202020204" pitchFamily="34" charset="0"/>
              </a:rPr>
              <a:t>5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en-US" altLang="zh-CN" baseline="-25000">
                <a:latin typeface="Arial" panose="020B0604020202020204" pitchFamily="34" charset="0"/>
              </a:rPr>
              <a:t>6</a:t>
            </a:r>
            <a:endParaRPr lang="en-US" altLang="zh-CN">
              <a:latin typeface="Arial" panose="020B0604020202020204" pitchFamily="34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>
                <a:latin typeface="Arial" panose="020B0604020202020204" pitchFamily="34" charset="0"/>
              </a:rPr>
              <a:t>除数</a:t>
            </a:r>
            <a:r>
              <a:rPr lang="en-GB" altLang="zh-CN">
                <a:latin typeface="Arial" panose="020B0604020202020204" pitchFamily="34" charset="0"/>
              </a:rPr>
              <a:t>Y</a:t>
            </a:r>
            <a:r>
              <a:rPr lang="en-US" altLang="zh-CN">
                <a:latin typeface="Arial" panose="020B0604020202020204" pitchFamily="34" charset="0"/>
              </a:rPr>
              <a:t>= 0. </a:t>
            </a:r>
            <a:r>
              <a:rPr lang="en-GB" altLang="zh-CN">
                <a:latin typeface="Arial" panose="020B0604020202020204" pitchFamily="34" charset="0"/>
              </a:rPr>
              <a:t>Y</a:t>
            </a:r>
            <a:r>
              <a:rPr lang="en-US" altLang="zh-CN" baseline="-25000">
                <a:latin typeface="Arial" panose="020B0604020202020204" pitchFamily="34" charset="0"/>
              </a:rPr>
              <a:t>1</a:t>
            </a:r>
            <a:r>
              <a:rPr lang="en-GB" altLang="zh-CN">
                <a:latin typeface="Arial" panose="020B0604020202020204" pitchFamily="34" charset="0"/>
              </a:rPr>
              <a:t>Y</a:t>
            </a:r>
            <a:r>
              <a:rPr lang="en-US" altLang="zh-CN" baseline="-25000">
                <a:latin typeface="Arial" panose="020B0604020202020204" pitchFamily="34" charset="0"/>
              </a:rPr>
              <a:t>2</a:t>
            </a:r>
            <a:r>
              <a:rPr lang="en-GB" altLang="zh-CN">
                <a:latin typeface="Arial" panose="020B0604020202020204" pitchFamily="34" charset="0"/>
              </a:rPr>
              <a:t>Y</a:t>
            </a:r>
            <a:r>
              <a:rPr lang="en-US" altLang="zh-CN" baseline="-25000">
                <a:latin typeface="Arial" panose="020B0604020202020204" pitchFamily="34" charset="0"/>
              </a:rPr>
              <a:t>3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>
                <a:latin typeface="Arial" panose="020B0604020202020204" pitchFamily="34" charset="0"/>
              </a:rPr>
              <a:t>商</a:t>
            </a:r>
            <a:r>
              <a:rPr lang="en-US" altLang="zh-CN">
                <a:latin typeface="Arial" panose="020B0604020202020204" pitchFamily="34" charset="0"/>
              </a:rPr>
              <a:t>Q=0.Q</a:t>
            </a:r>
            <a:r>
              <a:rPr lang="en-US" altLang="zh-CN" baseline="-25000">
                <a:latin typeface="Arial" panose="020B0604020202020204" pitchFamily="34" charset="0"/>
              </a:rPr>
              <a:t>1</a:t>
            </a:r>
            <a:r>
              <a:rPr lang="en-US" altLang="zh-CN">
                <a:latin typeface="Arial" panose="020B0604020202020204" pitchFamily="34" charset="0"/>
              </a:rPr>
              <a:t>Q</a:t>
            </a:r>
            <a:r>
              <a:rPr lang="en-US" altLang="zh-CN" baseline="-25000">
                <a:latin typeface="Arial" panose="020B0604020202020204" pitchFamily="34" charset="0"/>
              </a:rPr>
              <a:t>2</a:t>
            </a:r>
            <a:r>
              <a:rPr lang="en-US" altLang="zh-CN">
                <a:latin typeface="Arial" panose="020B0604020202020204" pitchFamily="34" charset="0"/>
              </a:rPr>
              <a:t>Q</a:t>
            </a:r>
            <a:r>
              <a:rPr lang="en-US" altLang="zh-CN" baseline="-25000">
                <a:latin typeface="Arial" panose="020B0604020202020204" pitchFamily="34" charset="0"/>
              </a:rPr>
              <a:t>3</a:t>
            </a:r>
            <a:r>
              <a:rPr lang="zh-CN" altLang="en-US">
                <a:latin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</a:rPr>
              <a:t>Q</a:t>
            </a:r>
            <a:r>
              <a:rPr lang="en-US" altLang="zh-CN" baseline="-25000">
                <a:latin typeface="Arial" panose="020B0604020202020204" pitchFamily="34" charset="0"/>
              </a:rPr>
              <a:t>0</a:t>
            </a:r>
            <a:r>
              <a:rPr lang="en-US" altLang="zh-CN">
                <a:latin typeface="Arial" panose="020B0604020202020204" pitchFamily="34" charset="0"/>
              </a:rPr>
              <a:t>=0</a:t>
            </a:r>
            <a:r>
              <a:rPr lang="zh-CN" altLang="en-US">
                <a:latin typeface="Arial" panose="020B0604020202020204" pitchFamily="34" charset="0"/>
              </a:rPr>
              <a:t>）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>
                <a:latin typeface="Arial" panose="020B0604020202020204" pitchFamily="34" charset="0"/>
              </a:rPr>
              <a:t>R=0.000 R</a:t>
            </a:r>
            <a:r>
              <a:rPr lang="en-US" altLang="zh-CN" baseline="-25000">
                <a:latin typeface="Arial" panose="020B0604020202020204" pitchFamily="34" charset="0"/>
              </a:rPr>
              <a:t>4</a:t>
            </a:r>
            <a:r>
              <a:rPr lang="en-US" altLang="zh-CN">
                <a:latin typeface="Arial" panose="020B0604020202020204" pitchFamily="34" charset="0"/>
              </a:rPr>
              <a:t> R</a:t>
            </a:r>
            <a:r>
              <a:rPr lang="en-US" altLang="zh-CN" baseline="-25000">
                <a:latin typeface="Arial" panose="020B0604020202020204" pitchFamily="34" charset="0"/>
              </a:rPr>
              <a:t>5</a:t>
            </a:r>
            <a:r>
              <a:rPr lang="en-US" altLang="zh-CN">
                <a:latin typeface="Arial" panose="020B0604020202020204" pitchFamily="34" charset="0"/>
              </a:rPr>
              <a:t> R</a:t>
            </a:r>
            <a:r>
              <a:rPr lang="en-US" altLang="zh-CN" baseline="-25000">
                <a:latin typeface="Arial" panose="020B0604020202020204" pitchFamily="34" charset="0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1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31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2FD83E0-1219-4270-A1E5-61FC44F0D42F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86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三、阵列除法器</a:t>
            </a:r>
          </a:p>
        </p:txBody>
      </p:sp>
      <p:sp>
        <p:nvSpPr>
          <p:cNvPr id="432133" name="Rectangle 5"/>
          <p:cNvSpPr>
            <a:spLocks noChangeArrowheads="1"/>
          </p:cNvSpPr>
          <p:nvPr/>
        </p:nvSpPr>
        <p:spPr bwMode="auto">
          <a:xfrm>
            <a:off x="5580063" y="5229225"/>
            <a:ext cx="2484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800080"/>
                </a:solidFill>
              </a:rPr>
              <a:t>可控加减单元</a:t>
            </a:r>
            <a:r>
              <a:rPr lang="en-US" altLang="zh-CN" sz="2400">
                <a:solidFill>
                  <a:srgbClr val="800080"/>
                </a:solidFill>
              </a:rPr>
              <a:t>CAS</a:t>
            </a:r>
          </a:p>
        </p:txBody>
      </p:sp>
      <p:sp>
        <p:nvSpPr>
          <p:cNvPr id="432134" name="Rectangle 6"/>
          <p:cNvSpPr>
            <a:spLocks noChangeArrowheads="1"/>
          </p:cNvSpPr>
          <p:nvPr/>
        </p:nvSpPr>
        <p:spPr bwMode="auto">
          <a:xfrm>
            <a:off x="611188" y="1196975"/>
            <a:ext cx="4032250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>
                <a:latin typeface="Arial" panose="020B0604020202020204" pitchFamily="34" charset="0"/>
              </a:rPr>
              <a:t>构成的基本部件：</a:t>
            </a:r>
            <a:r>
              <a:rPr lang="zh-CN" altLang="en-US">
                <a:solidFill>
                  <a:srgbClr val="CC0000"/>
                </a:solidFill>
                <a:latin typeface="Arial" panose="020B0604020202020204" pitchFamily="34" charset="0"/>
              </a:rPr>
              <a:t>可控加减单元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</a:rPr>
              <a:t>CAS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>
                <a:latin typeface="Arial" panose="020B0604020202020204" pitchFamily="34" charset="0"/>
              </a:rPr>
              <a:t>算法：</a:t>
            </a:r>
            <a:r>
              <a:rPr lang="zh-CN" altLang="en-US">
                <a:solidFill>
                  <a:srgbClr val="CC0000"/>
                </a:solidFill>
                <a:latin typeface="Arial" panose="020B0604020202020204" pitchFamily="34" charset="0"/>
              </a:rPr>
              <a:t>加减交替算法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>
                <a:latin typeface="Arial" panose="020B0604020202020204" pitchFamily="34" charset="0"/>
              </a:rPr>
              <a:t>P=1</a:t>
            </a:r>
            <a:r>
              <a:rPr lang="zh-CN" altLang="en-US">
                <a:latin typeface="Arial" panose="020B0604020202020204" pitchFamily="34" charset="0"/>
              </a:rPr>
              <a:t>做减法；</a:t>
            </a:r>
            <a:r>
              <a:rPr lang="en-US" altLang="zh-CN">
                <a:latin typeface="Arial" panose="020B0604020202020204" pitchFamily="34" charset="0"/>
              </a:rPr>
              <a:t>P=0</a:t>
            </a:r>
            <a:r>
              <a:rPr lang="zh-CN" altLang="en-US">
                <a:latin typeface="Arial" panose="020B0604020202020204" pitchFamily="34" charset="0"/>
              </a:rPr>
              <a:t>做加法</a:t>
            </a:r>
          </a:p>
        </p:txBody>
      </p:sp>
      <p:graphicFrame>
        <p:nvGraphicFramePr>
          <p:cNvPr id="432136" name="Object 8"/>
          <p:cNvGraphicFramePr>
            <a:graphicFrameLocks noChangeAspect="1"/>
          </p:cNvGraphicFramePr>
          <p:nvPr/>
        </p:nvGraphicFramePr>
        <p:xfrm>
          <a:off x="4932363" y="1052513"/>
          <a:ext cx="3656012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8" name="Visio" r:id="rId3" imgW="1990641" imgH="2019300" progId="Visio.Drawing.11">
                  <p:embed/>
                </p:oleObj>
              </mc:Choice>
              <mc:Fallback>
                <p:oleObj name="Visio" r:id="rId3" imgW="1990641" imgH="201930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052513"/>
                        <a:ext cx="3656012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213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321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4321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33" grpId="0"/>
      <p:bldP spid="43213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4237493-4A85-4221-8726-1CC4E3846E50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87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三、阵列除法器</a:t>
            </a:r>
          </a:p>
        </p:txBody>
      </p:sp>
      <p:graphicFrame>
        <p:nvGraphicFramePr>
          <p:cNvPr id="9114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68313" y="1125538"/>
          <a:ext cx="80645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1" name="Visio" r:id="rId3" imgW="5572176" imgH="3438457" progId="Visio.Drawing.11">
                  <p:embed/>
                </p:oleObj>
              </mc:Choice>
              <mc:Fallback>
                <p:oleObj name="Visio" r:id="rId3" imgW="5572176" imgH="343845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629"/>
                      <a:stretch>
                        <a:fillRect/>
                      </a:stretch>
                    </p:blipFill>
                    <p:spPr bwMode="auto">
                      <a:xfrm>
                        <a:off x="468313" y="1125538"/>
                        <a:ext cx="806450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04" name="AutoShape 4"/>
          <p:cNvSpPr>
            <a:spLocks noChangeArrowheads="1"/>
          </p:cNvSpPr>
          <p:nvPr/>
        </p:nvSpPr>
        <p:spPr bwMode="auto">
          <a:xfrm>
            <a:off x="5651500" y="188913"/>
            <a:ext cx="3097213" cy="1368425"/>
          </a:xfrm>
          <a:prstGeom prst="wedgeRoundRectCallout">
            <a:avLst>
              <a:gd name="adj1" fmla="val -187519"/>
              <a:gd name="adj2" fmla="val 107773"/>
              <a:gd name="adj3" fmla="val 16667"/>
            </a:avLst>
          </a:prstGeom>
          <a:solidFill>
            <a:srgbClr val="FFEBE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C=0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：有借位，商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，下一次做加法，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P=0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C=1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：没有借位，商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，下一次做减法，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P=1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194550" y="1628775"/>
          <a:ext cx="1922463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2" name="Visio" r:id="rId5" imgW="1981200" imgH="2009843" progId="Visio.Drawing.11">
                  <p:embed/>
                </p:oleObj>
              </mc:Choice>
              <mc:Fallback>
                <p:oleObj name="Visio" r:id="rId5" imgW="1981200" imgH="2009843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4550" y="1628775"/>
                        <a:ext cx="1922463" cy="216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584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0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624BA8E-C443-4359-92D4-E5A0EB65EA0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88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333375"/>
            <a:ext cx="5761038" cy="658813"/>
          </a:xfrm>
        </p:spPr>
        <p:txBody>
          <a:bodyPr/>
          <a:lstStyle/>
          <a:p>
            <a:pPr eaLnBrk="1" hangingPunct="1"/>
            <a:r>
              <a:rPr lang="zh-CN" altLang="en-US" smtClean="0"/>
              <a:t>举例：</a:t>
            </a:r>
            <a:r>
              <a:rPr lang="en-US" altLang="zh-CN" smtClean="0">
                <a:solidFill>
                  <a:srgbClr val="FF0000"/>
                </a:solidFill>
              </a:rPr>
              <a:t>0.101000</a:t>
            </a:r>
            <a:r>
              <a:rPr lang="en-US" altLang="zh-CN" smtClean="0"/>
              <a:t>÷</a:t>
            </a:r>
            <a:r>
              <a:rPr lang="en-US" altLang="zh-CN" smtClean="0">
                <a:solidFill>
                  <a:srgbClr val="66FFFF"/>
                </a:solidFill>
              </a:rPr>
              <a:t>0.110</a:t>
            </a:r>
          </a:p>
        </p:txBody>
      </p:sp>
      <p:graphicFrame>
        <p:nvGraphicFramePr>
          <p:cNvPr id="9216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68313" y="1125538"/>
          <a:ext cx="80645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1" name="Visio" r:id="rId3" imgW="4770000" imgH="2953080" progId="Visio.Drawing.11">
                  <p:embed/>
                </p:oleObj>
              </mc:Choice>
              <mc:Fallback>
                <p:oleObj name="Visio" r:id="rId3" imgW="4770000" imgH="295308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629"/>
                      <a:stretch>
                        <a:fillRect/>
                      </a:stretch>
                    </p:blipFill>
                    <p:spPr bwMode="auto">
                      <a:xfrm>
                        <a:off x="468313" y="1125538"/>
                        <a:ext cx="806450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428" name="Text Box 4"/>
          <p:cNvSpPr txBox="1">
            <a:spLocks noChangeArrowheads="1"/>
          </p:cNvSpPr>
          <p:nvPr/>
        </p:nvSpPr>
        <p:spPr bwMode="auto">
          <a:xfrm>
            <a:off x="2843213" y="1412875"/>
            <a:ext cx="2376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1            0            1</a:t>
            </a:r>
          </a:p>
        </p:txBody>
      </p:sp>
      <p:sp>
        <p:nvSpPr>
          <p:cNvPr id="359429" name="Text Box 5"/>
          <p:cNvSpPr txBox="1">
            <a:spLocks noChangeArrowheads="1"/>
          </p:cNvSpPr>
          <p:nvPr/>
        </p:nvSpPr>
        <p:spPr bwMode="auto">
          <a:xfrm>
            <a:off x="5867400" y="2492375"/>
            <a:ext cx="288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59430" name="Text Box 6"/>
          <p:cNvSpPr txBox="1">
            <a:spLocks noChangeArrowheads="1"/>
          </p:cNvSpPr>
          <p:nvPr/>
        </p:nvSpPr>
        <p:spPr bwMode="auto">
          <a:xfrm>
            <a:off x="6877050" y="3429000"/>
            <a:ext cx="288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7812088" y="4437063"/>
            <a:ext cx="288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59432" name="Text Box 8"/>
          <p:cNvSpPr txBox="1">
            <a:spLocks noChangeArrowheads="1"/>
          </p:cNvSpPr>
          <p:nvPr/>
        </p:nvSpPr>
        <p:spPr bwMode="auto">
          <a:xfrm>
            <a:off x="1403350" y="1484313"/>
            <a:ext cx="3241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0           1            1            0</a:t>
            </a:r>
          </a:p>
        </p:txBody>
      </p:sp>
      <p:sp>
        <p:nvSpPr>
          <p:cNvPr id="359433" name="Text Box 9"/>
          <p:cNvSpPr txBox="1">
            <a:spLocks noChangeArrowheads="1"/>
          </p:cNvSpPr>
          <p:nvPr/>
        </p:nvSpPr>
        <p:spPr bwMode="auto">
          <a:xfrm>
            <a:off x="2339975" y="2492375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</a:t>
            </a:r>
            <a:r>
              <a: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1" lang="en-US" altLang="zh-CN" sz="20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1              1             0</a:t>
            </a:r>
          </a:p>
        </p:txBody>
      </p:sp>
      <p:sp>
        <p:nvSpPr>
          <p:cNvPr id="359434" name="Text Box 10"/>
          <p:cNvSpPr txBox="1">
            <a:spLocks noChangeArrowheads="1"/>
          </p:cNvSpPr>
          <p:nvPr/>
        </p:nvSpPr>
        <p:spPr bwMode="auto">
          <a:xfrm>
            <a:off x="3348038" y="3536950"/>
            <a:ext cx="3455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0           1            1            0</a:t>
            </a:r>
          </a:p>
        </p:txBody>
      </p:sp>
      <p:sp>
        <p:nvSpPr>
          <p:cNvPr id="359435" name="Text Box 11"/>
          <p:cNvSpPr txBox="1">
            <a:spLocks noChangeArrowheads="1"/>
          </p:cNvSpPr>
          <p:nvPr/>
        </p:nvSpPr>
        <p:spPr bwMode="auto">
          <a:xfrm>
            <a:off x="4357688" y="4581525"/>
            <a:ext cx="3527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0            1            1            0</a:t>
            </a:r>
          </a:p>
        </p:txBody>
      </p:sp>
      <p:sp>
        <p:nvSpPr>
          <p:cNvPr id="359436" name="Text Box 12"/>
          <p:cNvSpPr txBox="1">
            <a:spLocks noChangeArrowheads="1"/>
          </p:cNvSpPr>
          <p:nvPr/>
        </p:nvSpPr>
        <p:spPr bwMode="auto">
          <a:xfrm>
            <a:off x="2627313" y="2349500"/>
            <a:ext cx="2376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1            1            1</a:t>
            </a:r>
          </a:p>
        </p:txBody>
      </p:sp>
      <p:sp>
        <p:nvSpPr>
          <p:cNvPr id="359437" name="Text Box 13"/>
          <p:cNvSpPr txBox="1">
            <a:spLocks noChangeArrowheads="1"/>
          </p:cNvSpPr>
          <p:nvPr/>
        </p:nvSpPr>
        <p:spPr bwMode="auto">
          <a:xfrm>
            <a:off x="1116013" y="2384425"/>
            <a:ext cx="1008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0      1</a:t>
            </a:r>
          </a:p>
        </p:txBody>
      </p:sp>
      <p:sp>
        <p:nvSpPr>
          <p:cNvPr id="359438" name="Text Box 14"/>
          <p:cNvSpPr txBox="1">
            <a:spLocks noChangeArrowheads="1"/>
          </p:cNvSpPr>
          <p:nvPr/>
        </p:nvSpPr>
        <p:spPr bwMode="auto">
          <a:xfrm>
            <a:off x="3635375" y="3392488"/>
            <a:ext cx="2376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1            0            0</a:t>
            </a:r>
          </a:p>
        </p:txBody>
      </p:sp>
      <p:sp>
        <p:nvSpPr>
          <p:cNvPr id="359439" name="Text Box 15"/>
          <p:cNvSpPr txBox="1">
            <a:spLocks noChangeArrowheads="1"/>
          </p:cNvSpPr>
          <p:nvPr/>
        </p:nvSpPr>
        <p:spPr bwMode="auto">
          <a:xfrm>
            <a:off x="2124075" y="3429000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1      0</a:t>
            </a:r>
          </a:p>
        </p:txBody>
      </p:sp>
      <p:sp>
        <p:nvSpPr>
          <p:cNvPr id="359440" name="Text Box 16"/>
          <p:cNvSpPr txBox="1">
            <a:spLocks noChangeArrowheads="1"/>
          </p:cNvSpPr>
          <p:nvPr/>
        </p:nvSpPr>
        <p:spPr bwMode="auto">
          <a:xfrm>
            <a:off x="3132138" y="4437063"/>
            <a:ext cx="1008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1      0</a:t>
            </a:r>
          </a:p>
        </p:txBody>
      </p:sp>
      <p:sp>
        <p:nvSpPr>
          <p:cNvPr id="359441" name="Text Box 17"/>
          <p:cNvSpPr txBox="1">
            <a:spLocks noChangeArrowheads="1"/>
          </p:cNvSpPr>
          <p:nvPr/>
        </p:nvSpPr>
        <p:spPr bwMode="auto">
          <a:xfrm>
            <a:off x="4643438" y="4437063"/>
            <a:ext cx="2376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0            1            0</a:t>
            </a:r>
          </a:p>
        </p:txBody>
      </p:sp>
      <p:sp>
        <p:nvSpPr>
          <p:cNvPr id="359442" name="Text Box 18"/>
          <p:cNvSpPr txBox="1">
            <a:spLocks noChangeArrowheads="1"/>
          </p:cNvSpPr>
          <p:nvPr/>
        </p:nvSpPr>
        <p:spPr bwMode="auto">
          <a:xfrm>
            <a:off x="4140200" y="5373688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0      1</a:t>
            </a:r>
          </a:p>
        </p:txBody>
      </p:sp>
      <p:sp>
        <p:nvSpPr>
          <p:cNvPr id="359443" name="Text Box 19"/>
          <p:cNvSpPr txBox="1">
            <a:spLocks noChangeArrowheads="1"/>
          </p:cNvSpPr>
          <p:nvPr/>
        </p:nvSpPr>
        <p:spPr bwMode="auto">
          <a:xfrm>
            <a:off x="5580063" y="5373688"/>
            <a:ext cx="2376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1            1            0</a:t>
            </a:r>
          </a:p>
        </p:txBody>
      </p:sp>
      <p:pic>
        <p:nvPicPr>
          <p:cNvPr id="359444" name="Picture 20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59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59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59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5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59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59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359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59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59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59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359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359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359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359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9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9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000" fill="hold"/>
                                        <p:tgtEl>
                                          <p:spTgt spid="359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359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9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9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359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0" fill="hold"/>
                                        <p:tgtEl>
                                          <p:spTgt spid="359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00" fill="hold"/>
                                        <p:tgtEl>
                                          <p:spTgt spid="359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00" fill="hold"/>
                                        <p:tgtEl>
                                          <p:spTgt spid="359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9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9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" dur="1" fill="hold"/>
                                        <p:tgtEl>
                                          <p:spTgt spid="3594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8" grpId="0"/>
      <p:bldP spid="359429" grpId="0"/>
      <p:bldP spid="359430" grpId="0"/>
      <p:bldP spid="359431" grpId="0"/>
      <p:bldP spid="359432" grpId="0"/>
      <p:bldP spid="359433" grpId="0"/>
      <p:bldP spid="359434" grpId="0"/>
      <p:bldP spid="359435" grpId="0"/>
      <p:bldP spid="359436" grpId="0"/>
      <p:bldP spid="359437" grpId="0"/>
      <p:bldP spid="359438" grpId="0"/>
      <p:bldP spid="359439" grpId="0"/>
      <p:bldP spid="359440" grpId="0"/>
      <p:bldP spid="359441" grpId="0"/>
      <p:bldP spid="359442" grpId="0"/>
      <p:bldP spid="35944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5289EFB-DF50-4691-8840-815110B44BC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89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400050"/>
            <a:ext cx="6646862" cy="531813"/>
          </a:xfrm>
        </p:spPr>
        <p:txBody>
          <a:bodyPr/>
          <a:lstStyle/>
          <a:p>
            <a:pPr eaLnBrk="1" hangingPunct="1"/>
            <a:r>
              <a:rPr lang="en-GB" altLang="zh-CN" smtClean="0"/>
              <a:t>4.4  </a:t>
            </a:r>
            <a:r>
              <a:rPr lang="zh-CN" altLang="en-GB" smtClean="0"/>
              <a:t>定点运算器的组成与结构</a:t>
            </a:r>
            <a:endParaRPr lang="zh-CN" altLang="en-US" smtClean="0"/>
          </a:p>
        </p:txBody>
      </p:sp>
      <p:pic>
        <p:nvPicPr>
          <p:cNvPr id="360451" name="Picture 3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0452" name="AutoShape 4"/>
          <p:cNvSpPr>
            <a:spLocks noChangeArrowheads="1"/>
          </p:cNvSpPr>
          <p:nvPr/>
        </p:nvSpPr>
        <p:spPr bwMode="gray">
          <a:xfrm>
            <a:off x="1403350" y="1341438"/>
            <a:ext cx="5907088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3190" name="Text Box 5"/>
          <p:cNvSpPr txBox="1">
            <a:spLocks noChangeArrowheads="1"/>
          </p:cNvSpPr>
          <p:nvPr/>
        </p:nvSpPr>
        <p:spPr bwMode="gray">
          <a:xfrm>
            <a:off x="1652588" y="1341438"/>
            <a:ext cx="4354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>
                <a:solidFill>
                  <a:schemeClr val="tx2"/>
                </a:solidFill>
              </a:rPr>
              <a:t>  </a:t>
            </a:r>
            <a:r>
              <a:rPr lang="zh-CN" altLang="en-GB" sz="2400">
                <a:solidFill>
                  <a:schemeClr val="tx2"/>
                </a:solidFill>
                <a:hlinkClick r:id="rId4" action="ppaction://hlinksldjump"/>
              </a:rPr>
              <a:t>定点运算器的组成</a:t>
            </a: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360454" name="AutoShape 6"/>
          <p:cNvSpPr>
            <a:spLocks noChangeArrowheads="1"/>
          </p:cNvSpPr>
          <p:nvPr/>
        </p:nvSpPr>
        <p:spPr bwMode="gray">
          <a:xfrm>
            <a:off x="1423988" y="2189163"/>
            <a:ext cx="5884862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3192" name="Text Box 7"/>
          <p:cNvSpPr txBox="1">
            <a:spLocks noChangeArrowheads="1"/>
          </p:cNvSpPr>
          <p:nvPr/>
        </p:nvSpPr>
        <p:spPr bwMode="gray">
          <a:xfrm>
            <a:off x="1619250" y="2179638"/>
            <a:ext cx="5872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>
                <a:solidFill>
                  <a:schemeClr val="tx2"/>
                </a:solidFill>
              </a:rPr>
              <a:t>  </a:t>
            </a:r>
            <a:r>
              <a:rPr lang="zh-CN" altLang="en-GB" sz="2400">
                <a:solidFill>
                  <a:schemeClr val="tx2"/>
                </a:solidFill>
                <a:hlinkClick r:id="rId5" action="ppaction://hlinksldjump"/>
              </a:rPr>
              <a:t>定点运算器的内部总线结构与通路</a:t>
            </a: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360456" name="AutoShape 8"/>
          <p:cNvSpPr>
            <a:spLocks noChangeArrowheads="1"/>
          </p:cNvSpPr>
          <p:nvPr/>
        </p:nvSpPr>
        <p:spPr bwMode="gray">
          <a:xfrm>
            <a:off x="1423988" y="3027363"/>
            <a:ext cx="5884862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3194" name="Text Box 9"/>
          <p:cNvSpPr txBox="1">
            <a:spLocks noChangeArrowheads="1"/>
          </p:cNvSpPr>
          <p:nvPr/>
        </p:nvSpPr>
        <p:spPr bwMode="gray">
          <a:xfrm>
            <a:off x="1652588" y="3017838"/>
            <a:ext cx="4275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GB" sz="2400"/>
              <a:t>  </a:t>
            </a:r>
            <a:r>
              <a:rPr lang="zh-CN" altLang="en-GB" sz="2400">
                <a:hlinkClick r:id="rId6" action="ppaction://hlinksldjump"/>
              </a:rPr>
              <a:t>标志寄存器</a:t>
            </a:r>
            <a:endParaRPr lang="zh-CN" altLang="en-US" sz="2400"/>
          </a:p>
        </p:txBody>
      </p:sp>
      <p:grpSp>
        <p:nvGrpSpPr>
          <p:cNvPr id="93195" name="Group 10"/>
          <p:cNvGrpSpPr>
            <a:grpSpLocks/>
          </p:cNvGrpSpPr>
          <p:nvPr/>
        </p:nvGrpSpPr>
        <p:grpSpPr bwMode="auto">
          <a:xfrm>
            <a:off x="1042988" y="1231900"/>
            <a:ext cx="685800" cy="2362200"/>
            <a:chOff x="1020" y="776"/>
            <a:chExt cx="432" cy="1488"/>
          </a:xfrm>
        </p:grpSpPr>
        <p:sp>
          <p:nvSpPr>
            <p:cNvPr id="93196" name="AutoShape 11"/>
            <p:cNvSpPr>
              <a:spLocks noChangeArrowheads="1"/>
            </p:cNvSpPr>
            <p:nvPr/>
          </p:nvSpPr>
          <p:spPr bwMode="gray">
            <a:xfrm>
              <a:off x="1020" y="776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7" name="Text Box 12"/>
            <p:cNvSpPr txBox="1">
              <a:spLocks noChangeArrowheads="1"/>
            </p:cNvSpPr>
            <p:nvPr/>
          </p:nvSpPr>
          <p:spPr bwMode="gray">
            <a:xfrm>
              <a:off x="1075" y="826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一</a:t>
              </a:r>
            </a:p>
          </p:txBody>
        </p:sp>
        <p:sp>
          <p:nvSpPr>
            <p:cNvPr id="93198" name="AutoShape 13"/>
            <p:cNvSpPr>
              <a:spLocks noChangeArrowheads="1"/>
            </p:cNvSpPr>
            <p:nvPr/>
          </p:nvSpPr>
          <p:spPr bwMode="gray">
            <a:xfrm>
              <a:off x="1020" y="130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9" name="Text Box 14"/>
            <p:cNvSpPr txBox="1">
              <a:spLocks noChangeArrowheads="1"/>
            </p:cNvSpPr>
            <p:nvPr/>
          </p:nvSpPr>
          <p:spPr bwMode="gray">
            <a:xfrm>
              <a:off x="1075" y="1354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二</a:t>
              </a:r>
            </a:p>
          </p:txBody>
        </p:sp>
        <p:sp>
          <p:nvSpPr>
            <p:cNvPr id="93200" name="AutoShape 15"/>
            <p:cNvSpPr>
              <a:spLocks noChangeArrowheads="1"/>
            </p:cNvSpPr>
            <p:nvPr/>
          </p:nvSpPr>
          <p:spPr bwMode="gray">
            <a:xfrm>
              <a:off x="1020" y="1832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1" name="Text Box 16"/>
            <p:cNvSpPr txBox="1">
              <a:spLocks noChangeArrowheads="1"/>
            </p:cNvSpPr>
            <p:nvPr/>
          </p:nvSpPr>
          <p:spPr bwMode="gray">
            <a:xfrm>
              <a:off x="1075" y="1882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</a:rPr>
                <a:t>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04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62BC9B8-A11B-44D5-9DF8-3F902933B745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2</a:t>
            </a:r>
            <a:r>
              <a:rPr lang="zh-CN" altLang="en-US" smtClean="0"/>
              <a:t>、补码加减运算的溢出判断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09663"/>
            <a:ext cx="7772400" cy="4983162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例：</a:t>
            </a:r>
            <a:r>
              <a:rPr lang="en-US" altLang="zh-CN" sz="2400" smtClean="0"/>
              <a:t>X=+1000</a:t>
            </a:r>
            <a:r>
              <a:rPr lang="zh-CN" altLang="en-US" sz="2400" smtClean="0"/>
              <a:t>，</a:t>
            </a:r>
            <a:r>
              <a:rPr lang="en-US" altLang="zh-CN" sz="2400" smtClean="0"/>
              <a:t>Y=+1001</a:t>
            </a:r>
            <a:r>
              <a:rPr lang="zh-CN" altLang="en-US" sz="2400" smtClean="0"/>
              <a:t>，求</a:t>
            </a:r>
            <a:r>
              <a:rPr lang="en-US" altLang="zh-CN" sz="2400" smtClean="0"/>
              <a:t>X+Y</a:t>
            </a:r>
            <a:r>
              <a:rPr lang="zh-CN" altLang="en-US" sz="2400" smtClean="0"/>
              <a:t>；</a:t>
            </a:r>
          </a:p>
          <a:p>
            <a:pPr eaLnBrk="1" hangingPunct="1"/>
            <a:r>
              <a:rPr lang="zh-CN" altLang="en-US" sz="2400" smtClean="0"/>
              <a:t>当运算结果超出机器数的表示范围时，称为</a:t>
            </a:r>
            <a:r>
              <a:rPr lang="zh-CN" altLang="en-US" sz="2400" smtClean="0">
                <a:solidFill>
                  <a:srgbClr val="CC0000"/>
                </a:solidFill>
              </a:rPr>
              <a:t>溢出</a:t>
            </a:r>
            <a:r>
              <a:rPr lang="zh-CN" altLang="en-US" sz="2400" smtClean="0"/>
              <a:t>。计算机必须具备检测运算结果是否发生溢出的能力，否则会得到错误的结果。</a:t>
            </a:r>
          </a:p>
          <a:p>
            <a:pPr eaLnBrk="1" hangingPunct="1"/>
            <a:r>
              <a:rPr lang="zh-CN" altLang="en-US" sz="2400" smtClean="0"/>
              <a:t>对于加减运算，</a:t>
            </a:r>
            <a:r>
              <a:rPr lang="zh-CN" altLang="en-US" sz="2400" smtClean="0">
                <a:solidFill>
                  <a:srgbClr val="CC0000"/>
                </a:solidFill>
              </a:rPr>
              <a:t>可能发生溢出的情况</a:t>
            </a:r>
            <a:r>
              <a:rPr lang="zh-CN" altLang="en-US" sz="2400" smtClean="0"/>
              <a:t>：同号（两数）相加，或者异号（两数）相减。</a:t>
            </a:r>
          </a:p>
          <a:p>
            <a:pPr eaLnBrk="1" hangingPunct="1"/>
            <a:r>
              <a:rPr lang="zh-CN" altLang="en-US" sz="2400" smtClean="0">
                <a:solidFill>
                  <a:srgbClr val="CC0000"/>
                </a:solidFill>
              </a:rPr>
              <a:t>确定发生溢出的情况：</a:t>
            </a:r>
          </a:p>
          <a:p>
            <a:pPr lvl="1" eaLnBrk="1" hangingPunct="1"/>
            <a:r>
              <a:rPr lang="zh-CN" altLang="en-US" smtClean="0"/>
              <a:t>正数相加，且结果符号位为</a:t>
            </a:r>
            <a:r>
              <a:rPr lang="en-US" altLang="zh-CN" smtClean="0"/>
              <a:t>1</a:t>
            </a:r>
            <a:r>
              <a:rPr lang="zh-CN" altLang="en-US" smtClean="0"/>
              <a:t>；</a:t>
            </a:r>
          </a:p>
          <a:p>
            <a:pPr lvl="1" eaLnBrk="1" hangingPunct="1"/>
            <a:r>
              <a:rPr lang="zh-CN" altLang="en-US" smtClean="0"/>
              <a:t>负数相加，且结果符号位为</a:t>
            </a:r>
            <a:r>
              <a:rPr lang="en-US" altLang="zh-CN" smtClean="0"/>
              <a:t>0</a:t>
            </a:r>
            <a:r>
              <a:rPr lang="zh-CN" altLang="en-US" smtClean="0"/>
              <a:t>；</a:t>
            </a:r>
          </a:p>
          <a:p>
            <a:pPr lvl="1" eaLnBrk="1" hangingPunct="1"/>
            <a:r>
              <a:rPr lang="zh-CN" altLang="en-US" smtClean="0"/>
              <a:t>正数－负数，且结果符号位为</a:t>
            </a:r>
            <a:r>
              <a:rPr lang="en-US" altLang="zh-CN" smtClean="0"/>
              <a:t>1</a:t>
            </a:r>
            <a:r>
              <a:rPr lang="zh-CN" altLang="en-US" smtClean="0"/>
              <a:t>；</a:t>
            </a:r>
          </a:p>
          <a:p>
            <a:pPr lvl="1" eaLnBrk="1" hangingPunct="1"/>
            <a:r>
              <a:rPr lang="zh-CN" altLang="en-US" smtClean="0"/>
              <a:t>负数－正数，且结果符号位为</a:t>
            </a:r>
            <a:r>
              <a:rPr lang="en-US" altLang="zh-CN" smtClean="0"/>
              <a:t>0</a:t>
            </a:r>
            <a:r>
              <a:rPr lang="zh-CN" altLang="en-US" smtClean="0"/>
              <a:t>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7D4587-1F33-4354-AC0E-09E1DBF9F227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90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</a:t>
            </a:r>
            <a:r>
              <a:rPr lang="zh-CN" altLang="en-GB" smtClean="0"/>
              <a:t>定点运算器的组成</a:t>
            </a:r>
            <a:endParaRPr lang="zh-CN" altLang="en-US" smtClean="0"/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4873625"/>
          </a:xfrm>
        </p:spPr>
        <p:txBody>
          <a:bodyPr/>
          <a:lstStyle/>
          <a:p>
            <a:pPr eaLnBrk="1" hangingPunct="1"/>
            <a:r>
              <a:rPr lang="zh-CN" altLang="en-GB" smtClean="0"/>
              <a:t>基本组成包括：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算术逻辑运算单元</a:t>
            </a:r>
            <a:r>
              <a:rPr lang="en-GB" altLang="zh-CN" smtClean="0">
                <a:solidFill>
                  <a:srgbClr val="CC0000"/>
                </a:solidFill>
              </a:rPr>
              <a:t>ALU</a:t>
            </a:r>
            <a:r>
              <a:rPr lang="zh-CN" altLang="en-GB" smtClean="0">
                <a:solidFill>
                  <a:srgbClr val="CC0000"/>
                </a:solidFill>
              </a:rPr>
              <a:t>：</a:t>
            </a:r>
            <a:r>
              <a:rPr lang="zh-CN" altLang="en-GB" smtClean="0"/>
              <a:t>核心部件，实现算术运算和逻辑运算</a:t>
            </a:r>
            <a:endParaRPr lang="en-GB" altLang="zh-CN" smtClean="0"/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暂存器：</a:t>
            </a:r>
            <a:r>
              <a:rPr lang="zh-CN" altLang="en-GB" smtClean="0"/>
              <a:t>用来存放参与计算的数据及运算结果，它</a:t>
            </a:r>
            <a:r>
              <a:rPr lang="zh-CN" altLang="en-GB" smtClean="0">
                <a:solidFill>
                  <a:srgbClr val="008000"/>
                </a:solidFill>
              </a:rPr>
              <a:t>只对硬件设计者可见</a:t>
            </a:r>
            <a:r>
              <a:rPr lang="zh-CN" altLang="en-GB" smtClean="0"/>
              <a:t>，即只被控制器硬件逻辑控制或微程序所访问 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通用寄存器堆：</a:t>
            </a:r>
            <a:r>
              <a:rPr lang="zh-CN" altLang="en-GB" smtClean="0"/>
              <a:t>用于存放程序中用到的数据，它</a:t>
            </a:r>
            <a:r>
              <a:rPr lang="zh-CN" altLang="en-GB" smtClean="0">
                <a:solidFill>
                  <a:srgbClr val="008000"/>
                </a:solidFill>
              </a:rPr>
              <a:t>可以被软件设计者所访问</a:t>
            </a:r>
            <a:r>
              <a:rPr lang="zh-CN" altLang="en-GB" smtClean="0"/>
              <a:t>。 </a:t>
            </a:r>
          </a:p>
          <a:p>
            <a:pPr lvl="1" eaLnBrk="1" hangingPunct="1"/>
            <a:r>
              <a:rPr lang="zh-CN" altLang="en-GB" smtClean="0">
                <a:solidFill>
                  <a:srgbClr val="CC0000"/>
                </a:solidFill>
              </a:rPr>
              <a:t>内部总线：</a:t>
            </a:r>
            <a:r>
              <a:rPr lang="zh-CN" altLang="en-GB" smtClean="0"/>
              <a:t>用于连接各个部件的信息通道。 </a:t>
            </a:r>
          </a:p>
          <a:p>
            <a:pPr lvl="1" eaLnBrk="1" hangingPunct="1"/>
            <a:r>
              <a:rPr lang="zh-CN" altLang="en-GB" smtClean="0"/>
              <a:t>其他可选电路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8E54BC6-458E-4A0D-A377-814FC91C5A7C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91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</a:t>
            </a:r>
            <a:r>
              <a:rPr lang="zh-CN" altLang="en-GB" smtClean="0"/>
              <a:t>定点运算器的组成</a:t>
            </a:r>
            <a:endParaRPr lang="zh-CN" altLang="en-US" smtClean="0"/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5248275"/>
          </a:xfrm>
        </p:spPr>
        <p:txBody>
          <a:bodyPr/>
          <a:lstStyle/>
          <a:p>
            <a:pPr eaLnBrk="1" hangingPunct="1"/>
            <a:r>
              <a:rPr lang="zh-CN" altLang="en-GB" sz="2400" smtClean="0"/>
              <a:t>设计定点运算器，如何确定各</a:t>
            </a:r>
            <a:r>
              <a:rPr lang="zh-CN" altLang="en-GB" sz="2400" smtClean="0">
                <a:solidFill>
                  <a:srgbClr val="FF0000"/>
                </a:solidFill>
              </a:rPr>
              <a:t>部件的功能</a:t>
            </a:r>
            <a:r>
              <a:rPr lang="zh-CN" altLang="en-GB" sz="2400" smtClean="0"/>
              <a:t>和</a:t>
            </a:r>
            <a:r>
              <a:rPr lang="zh-CN" altLang="en-GB" sz="2400" smtClean="0">
                <a:solidFill>
                  <a:srgbClr val="FF0000"/>
                </a:solidFill>
              </a:rPr>
              <a:t>组织方式</a:t>
            </a:r>
            <a:r>
              <a:rPr lang="zh-CN" altLang="en-GB" sz="2400" smtClean="0"/>
              <a:t>是关键，这取决于以下几个方面：</a:t>
            </a:r>
          </a:p>
          <a:p>
            <a:pPr lvl="1" eaLnBrk="1" hangingPunct="1"/>
            <a:r>
              <a:rPr lang="zh-CN" altLang="en-GB" smtClean="0"/>
              <a:t>指令系统</a:t>
            </a:r>
          </a:p>
          <a:p>
            <a:pPr lvl="1" eaLnBrk="1" hangingPunct="1"/>
            <a:r>
              <a:rPr lang="zh-CN" altLang="en-GB" smtClean="0"/>
              <a:t>机器字长</a:t>
            </a:r>
          </a:p>
          <a:p>
            <a:pPr lvl="1" eaLnBrk="1" hangingPunct="1"/>
            <a:r>
              <a:rPr lang="zh-CN" altLang="en-GB" smtClean="0"/>
              <a:t>机器数及其运算原理</a:t>
            </a:r>
          </a:p>
          <a:p>
            <a:pPr lvl="1" eaLnBrk="1" hangingPunct="1"/>
            <a:r>
              <a:rPr lang="zh-CN" altLang="en-GB" smtClean="0"/>
              <a:t>体系结构</a:t>
            </a:r>
          </a:p>
          <a:p>
            <a:pPr eaLnBrk="1" hangingPunct="1"/>
            <a:endParaRPr lang="zh-CN" altLang="en-GB" smtClean="0"/>
          </a:p>
        </p:txBody>
      </p:sp>
      <p:pic>
        <p:nvPicPr>
          <p:cNvPr id="362500" name="Picture 4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25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DB8A1D1-174E-45A5-AE40-B27F4BB679D2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92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</a:t>
            </a:r>
            <a:r>
              <a:rPr lang="zh-CN" altLang="en-GB" smtClean="0"/>
              <a:t>定点运算器的总线结构</a:t>
            </a:r>
            <a:endParaRPr lang="zh-CN" altLang="en-US" smtClean="0"/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25538"/>
            <a:ext cx="3889375" cy="1295400"/>
          </a:xfrm>
        </p:spPr>
        <p:txBody>
          <a:bodyPr/>
          <a:lstStyle/>
          <a:p>
            <a:pPr marL="0" indent="0" eaLnBrk="1" hangingPunct="1"/>
            <a:r>
              <a:rPr lang="en-US" altLang="zh-CN" sz="2400" smtClean="0">
                <a:latin typeface="Arial" panose="020B0604020202020204" pitchFamily="34" charset="0"/>
              </a:rPr>
              <a:t>1</a:t>
            </a:r>
            <a:r>
              <a:rPr lang="zh-CN" altLang="en-US" sz="2400" smtClean="0">
                <a:latin typeface="Arial" panose="020B0604020202020204" pitchFamily="34" charset="0"/>
              </a:rPr>
              <a:t>、</a:t>
            </a:r>
            <a:r>
              <a:rPr lang="zh-CN" altLang="en-GB" sz="2400" smtClean="0">
                <a:latin typeface="Arial" panose="020B0604020202020204" pitchFamily="34" charset="0"/>
              </a:rPr>
              <a:t>单总线结构</a:t>
            </a:r>
            <a:r>
              <a:rPr lang="zh-CN" altLang="en-US" sz="2400" smtClean="0">
                <a:latin typeface="Arial" panose="020B0604020202020204" pitchFamily="34" charset="0"/>
              </a:rPr>
              <a:t>  </a:t>
            </a:r>
          </a:p>
          <a:p>
            <a:pPr marL="357188" lvl="1" indent="-177800" eaLnBrk="1" hangingPunct="1"/>
            <a:r>
              <a:rPr lang="zh-CN" altLang="en-GB" smtClean="0">
                <a:latin typeface="Arial" panose="020B0604020202020204" pitchFamily="34" charset="0"/>
              </a:rPr>
              <a:t>单总线运算器的结构形式</a:t>
            </a:r>
            <a:r>
              <a:rPr lang="en-GB" altLang="zh-CN" smtClean="0">
                <a:latin typeface="Arial" panose="020B0604020202020204" pitchFamily="34" charset="0"/>
              </a:rPr>
              <a:t>1</a:t>
            </a:r>
            <a:r>
              <a:rPr lang="zh-CN" altLang="en-GB" smtClean="0">
                <a:latin typeface="Arial" panose="020B0604020202020204" pitchFamily="34" charset="0"/>
              </a:rPr>
              <a:t>：</a:t>
            </a:r>
            <a:r>
              <a:rPr lang="en-GB" altLang="zh-CN" smtClean="0">
                <a:latin typeface="Arial" panose="020B0604020202020204" pitchFamily="34" charset="0"/>
              </a:rPr>
              <a:t>ALU+2</a:t>
            </a:r>
            <a:r>
              <a:rPr lang="zh-CN" altLang="en-GB" smtClean="0">
                <a:latin typeface="Arial" panose="020B0604020202020204" pitchFamily="34" charset="0"/>
              </a:rPr>
              <a:t>个暂存器</a:t>
            </a:r>
          </a:p>
        </p:txBody>
      </p:sp>
      <p:graphicFrame>
        <p:nvGraphicFramePr>
          <p:cNvPr id="363524" name="Object 4"/>
          <p:cNvGraphicFramePr>
            <a:graphicFrameLocks noChangeAspect="1"/>
          </p:cNvGraphicFramePr>
          <p:nvPr/>
        </p:nvGraphicFramePr>
        <p:xfrm>
          <a:off x="468313" y="2389188"/>
          <a:ext cx="7559675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2" name="Visio" r:id="rId3" imgW="4367022" imgH="2098548" progId="Visio.Drawing.11">
                  <p:embed/>
                </p:oleObj>
              </mc:Choice>
              <mc:Fallback>
                <p:oleObj name="Visio" r:id="rId3" imgW="4367022" imgH="2098548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389188"/>
                        <a:ext cx="7559675" cy="363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525" name="Rectangle 5"/>
          <p:cNvSpPr>
            <a:spLocks noChangeArrowheads="1"/>
          </p:cNvSpPr>
          <p:nvPr/>
        </p:nvSpPr>
        <p:spPr bwMode="auto">
          <a:xfrm>
            <a:off x="4643438" y="1125538"/>
            <a:ext cx="3709987" cy="1079500"/>
          </a:xfrm>
          <a:prstGeom prst="rect">
            <a:avLst/>
          </a:prstGeom>
          <a:solidFill>
            <a:srgbClr val="FF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57188" indent="-1778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50938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400">
                <a:latin typeface="Arial" panose="020B0604020202020204" pitchFamily="34" charset="0"/>
              </a:rPr>
              <a:t>如何完成运算操作：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Ri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θ</a:t>
            </a: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Rj</a:t>
            </a:r>
            <a:r>
              <a:rPr lang="zh-CN" altLang="en-GB" sz="2400">
                <a:latin typeface="Arial" panose="020B0604020202020204" pitchFamily="34" charset="0"/>
              </a:rPr>
              <a:t>）→</a:t>
            </a:r>
            <a:r>
              <a:rPr lang="en-GB" altLang="zh-CN" sz="2400">
                <a:latin typeface="Arial" panose="020B0604020202020204" pitchFamily="34" charset="0"/>
              </a:rPr>
              <a:t>Rk</a:t>
            </a:r>
            <a:r>
              <a:rPr lang="zh-CN" altLang="en-GB" sz="2400">
                <a:latin typeface="Arial" panose="020B0604020202020204" pitchFamily="34" charset="0"/>
              </a:rPr>
              <a:t>？</a:t>
            </a:r>
            <a:endParaRPr lang="zh-CN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35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635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62EFC69-385E-438F-A669-15CBB931365C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93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z="2800" smtClean="0">
                <a:latin typeface="Arial" panose="020B0604020202020204" pitchFamily="34" charset="0"/>
              </a:rPr>
              <a:t>单总线运算器的结构形式</a:t>
            </a:r>
            <a:r>
              <a:rPr lang="en-GB" altLang="zh-CN" sz="2800" smtClean="0">
                <a:latin typeface="Arial" panose="020B0604020202020204" pitchFamily="34" charset="0"/>
              </a:rPr>
              <a:t>1— </a:t>
            </a:r>
            <a:r>
              <a:rPr lang="zh-CN" altLang="en-GB" sz="2800" smtClean="0">
                <a:solidFill>
                  <a:srgbClr val="FFFF99"/>
                </a:solidFill>
                <a:latin typeface="Arial" panose="020B0604020202020204" pitchFamily="34" charset="0"/>
              </a:rPr>
              <a:t>数据通路</a:t>
            </a:r>
            <a:endParaRPr lang="zh-CN" altLang="en-US" sz="2800" smtClean="0">
              <a:solidFill>
                <a:srgbClr val="FFFF9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38317" name="Group 45"/>
          <p:cNvGraphicFramePr>
            <a:graphicFrameLocks noGrp="1"/>
          </p:cNvGraphicFramePr>
          <p:nvPr/>
        </p:nvGraphicFramePr>
        <p:xfrm>
          <a:off x="900113" y="1989138"/>
          <a:ext cx="7272337" cy="3128962"/>
        </p:xfrm>
        <a:graphic>
          <a:graphicData uri="http://schemas.openxmlformats.org/drawingml/2006/table">
            <a:tbl>
              <a:tblPr/>
              <a:tblGrid>
                <a:gridCol w="1081087"/>
                <a:gridCol w="3095625"/>
                <a:gridCol w="3095625"/>
              </a:tblGrid>
              <a:tr h="7779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序号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操作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发送的信号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779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LA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；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LA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478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Rj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LB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；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LB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8252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运算，结果→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Rk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C_OP(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θ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→IB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IB→Ri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438299" name="Rectangle 27"/>
          <p:cNvSpPr>
            <a:spLocks noChangeArrowheads="1"/>
          </p:cNvSpPr>
          <p:nvPr/>
        </p:nvSpPr>
        <p:spPr bwMode="auto">
          <a:xfrm>
            <a:off x="1331913" y="1268413"/>
            <a:ext cx="662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Ri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θ</a:t>
            </a: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Rj</a:t>
            </a:r>
            <a:r>
              <a:rPr lang="zh-CN" altLang="en-GB" sz="2400">
                <a:latin typeface="Arial" panose="020B0604020202020204" pitchFamily="34" charset="0"/>
              </a:rPr>
              <a:t>）→</a:t>
            </a:r>
            <a:r>
              <a:rPr lang="en-GB" altLang="zh-CN" sz="2400">
                <a:latin typeface="Arial" panose="020B0604020202020204" pitchFamily="34" charset="0"/>
              </a:rPr>
              <a:t>Rk</a:t>
            </a:r>
            <a:r>
              <a:rPr lang="zh-CN" altLang="en-GB" sz="2400">
                <a:latin typeface="Arial" panose="020B0604020202020204" pitchFamily="34" charset="0"/>
              </a:rPr>
              <a:t>：需要</a:t>
            </a:r>
            <a:r>
              <a:rPr lang="en-GB" altLang="zh-CN" sz="2400">
                <a:latin typeface="Arial" panose="020B0604020202020204" pitchFamily="34" charset="0"/>
              </a:rPr>
              <a:t>3</a:t>
            </a:r>
            <a:r>
              <a:rPr lang="zh-CN" altLang="en-GB" sz="2400">
                <a:latin typeface="Arial" panose="020B0604020202020204" pitchFamily="34" charset="0"/>
              </a:rPr>
              <a:t>步</a:t>
            </a:r>
            <a:endParaRPr lang="zh-CN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82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383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9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6DD05BC-13C6-49A6-BE2B-9FE230C0099C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94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</a:t>
            </a:r>
            <a:r>
              <a:rPr lang="zh-CN" altLang="en-GB" smtClean="0"/>
              <a:t>定点运算器的总线结构</a:t>
            </a:r>
            <a:endParaRPr lang="zh-CN" altLang="en-US" smtClean="0"/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125538"/>
            <a:ext cx="3635375" cy="936625"/>
          </a:xfrm>
        </p:spPr>
        <p:txBody>
          <a:bodyPr/>
          <a:lstStyle/>
          <a:p>
            <a:pPr marL="265113" lvl="1" indent="-85725" eaLnBrk="1" hangingPunct="1">
              <a:lnSpc>
                <a:spcPct val="110000"/>
              </a:lnSpc>
            </a:pPr>
            <a:r>
              <a:rPr lang="zh-CN" altLang="en-GB" smtClean="0">
                <a:latin typeface="Arial" panose="020B0604020202020204" pitchFamily="34" charset="0"/>
              </a:rPr>
              <a:t>单总线运算器的结构形式</a:t>
            </a:r>
            <a:r>
              <a:rPr lang="en-GB" altLang="zh-CN" smtClean="0">
                <a:latin typeface="Arial" panose="020B0604020202020204" pitchFamily="34" charset="0"/>
              </a:rPr>
              <a:t>2 </a:t>
            </a:r>
            <a:r>
              <a:rPr lang="zh-CN" altLang="en-GB" smtClean="0">
                <a:latin typeface="Arial" panose="020B0604020202020204" pitchFamily="34" charset="0"/>
              </a:rPr>
              <a:t>：</a:t>
            </a:r>
            <a:r>
              <a:rPr lang="en-GB" altLang="zh-CN" smtClean="0">
                <a:latin typeface="Arial" panose="020B0604020202020204" pitchFamily="34" charset="0"/>
              </a:rPr>
              <a:t>ALU+2</a:t>
            </a:r>
            <a:r>
              <a:rPr lang="zh-CN" altLang="en-GB" smtClean="0">
                <a:latin typeface="Arial" panose="020B0604020202020204" pitchFamily="34" charset="0"/>
              </a:rPr>
              <a:t>个暂存器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graphicFrame>
        <p:nvGraphicFramePr>
          <p:cNvPr id="98309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23850" y="2276475"/>
          <a:ext cx="79914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0" name="Visio" r:id="rId3" imgW="4429041" imgH="2038485" progId="Visio.Drawing.11">
                  <p:embed/>
                </p:oleObj>
              </mc:Choice>
              <mc:Fallback>
                <p:oleObj name="Visio" r:id="rId3" imgW="4429041" imgH="203848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276475"/>
                        <a:ext cx="79914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4550" name="Rectangle 6"/>
          <p:cNvSpPr>
            <a:spLocks noChangeArrowheads="1"/>
          </p:cNvSpPr>
          <p:nvPr/>
        </p:nvSpPr>
        <p:spPr bwMode="auto">
          <a:xfrm>
            <a:off x="4643438" y="1125538"/>
            <a:ext cx="3709987" cy="1079500"/>
          </a:xfrm>
          <a:prstGeom prst="rect">
            <a:avLst/>
          </a:prstGeom>
          <a:solidFill>
            <a:srgbClr val="FF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57188" indent="-1778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50938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400">
                <a:latin typeface="Arial" panose="020B0604020202020204" pitchFamily="34" charset="0"/>
              </a:rPr>
              <a:t>如何完成运算操作：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Ri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θ</a:t>
            </a: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Rj</a:t>
            </a:r>
            <a:r>
              <a:rPr lang="zh-CN" altLang="en-GB" sz="2400">
                <a:latin typeface="Arial" panose="020B0604020202020204" pitchFamily="34" charset="0"/>
              </a:rPr>
              <a:t>）→</a:t>
            </a:r>
            <a:r>
              <a:rPr lang="en-GB" altLang="zh-CN" sz="2400">
                <a:latin typeface="Arial" panose="020B0604020202020204" pitchFamily="34" charset="0"/>
              </a:rPr>
              <a:t>Rk</a:t>
            </a:r>
            <a:r>
              <a:rPr lang="zh-CN" altLang="en-GB" sz="2400">
                <a:latin typeface="Arial" panose="020B0604020202020204" pitchFamily="34" charset="0"/>
              </a:rPr>
              <a:t>？</a:t>
            </a:r>
            <a:endParaRPr lang="zh-CN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45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5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2BA3B7-BCC8-405D-A399-CB3617ECF433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95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z="2800" smtClean="0">
                <a:latin typeface="Arial" panose="020B0604020202020204" pitchFamily="34" charset="0"/>
              </a:rPr>
              <a:t>单总线运算器的结构形式</a:t>
            </a:r>
            <a:r>
              <a:rPr lang="en-GB" altLang="zh-CN" sz="2800" smtClean="0">
                <a:latin typeface="Arial" panose="020B0604020202020204" pitchFamily="34" charset="0"/>
              </a:rPr>
              <a:t>2— </a:t>
            </a:r>
            <a:r>
              <a:rPr lang="zh-CN" altLang="en-GB" sz="2800" smtClean="0">
                <a:solidFill>
                  <a:srgbClr val="FFFF99"/>
                </a:solidFill>
                <a:latin typeface="Arial" panose="020B0604020202020204" pitchFamily="34" charset="0"/>
              </a:rPr>
              <a:t>数据通路</a:t>
            </a:r>
            <a:endParaRPr lang="zh-CN" altLang="en-US" sz="2800" smtClean="0">
              <a:solidFill>
                <a:srgbClr val="FFFF9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39330" name="Group 34"/>
          <p:cNvGraphicFramePr>
            <a:graphicFrameLocks noGrp="1"/>
          </p:cNvGraphicFramePr>
          <p:nvPr/>
        </p:nvGraphicFramePr>
        <p:xfrm>
          <a:off x="900113" y="1989138"/>
          <a:ext cx="7272337" cy="3159126"/>
        </p:xfrm>
        <a:graphic>
          <a:graphicData uri="http://schemas.openxmlformats.org/drawingml/2006/table">
            <a:tbl>
              <a:tblPr/>
              <a:tblGrid>
                <a:gridCol w="1081087"/>
                <a:gridCol w="3095625"/>
                <a:gridCol w="3095625"/>
              </a:tblGrid>
              <a:tr h="7779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序号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操作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发送的信号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779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LA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LA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8252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Rj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 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运算，结果→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LC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C_OP(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θ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→LC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779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LC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Rk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LC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→IB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IB→Ri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439321" name="Rectangle 25"/>
          <p:cNvSpPr>
            <a:spLocks noChangeArrowheads="1"/>
          </p:cNvSpPr>
          <p:nvPr/>
        </p:nvSpPr>
        <p:spPr bwMode="auto">
          <a:xfrm>
            <a:off x="1476375" y="1268413"/>
            <a:ext cx="662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Ri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θ</a:t>
            </a: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Rj</a:t>
            </a:r>
            <a:r>
              <a:rPr lang="zh-CN" altLang="en-GB" sz="2400">
                <a:latin typeface="Arial" panose="020B0604020202020204" pitchFamily="34" charset="0"/>
              </a:rPr>
              <a:t>）→</a:t>
            </a:r>
            <a:r>
              <a:rPr lang="en-GB" altLang="zh-CN" sz="2400">
                <a:latin typeface="Arial" panose="020B0604020202020204" pitchFamily="34" charset="0"/>
              </a:rPr>
              <a:t>Rk</a:t>
            </a:r>
            <a:r>
              <a:rPr lang="zh-CN" altLang="en-GB" sz="2400">
                <a:latin typeface="Arial" panose="020B0604020202020204" pitchFamily="34" charset="0"/>
              </a:rPr>
              <a:t>：需要</a:t>
            </a:r>
            <a:r>
              <a:rPr lang="en-GB" altLang="zh-CN" sz="2400">
                <a:latin typeface="Arial" panose="020B0604020202020204" pitchFamily="34" charset="0"/>
              </a:rPr>
              <a:t>3</a:t>
            </a:r>
            <a:r>
              <a:rPr lang="zh-CN" altLang="en-GB" sz="2400">
                <a:latin typeface="Arial" panose="020B0604020202020204" pitchFamily="34" charset="0"/>
              </a:rPr>
              <a:t>步</a:t>
            </a:r>
            <a:endParaRPr lang="zh-CN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93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393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3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9FF0715-3FE6-4408-94C8-2509625064F6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96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3816350" cy="1295400"/>
          </a:xfrm>
        </p:spPr>
        <p:txBody>
          <a:bodyPr/>
          <a:lstStyle/>
          <a:p>
            <a:pPr marL="0" indent="0" eaLnBrk="1" hangingPunct="1"/>
            <a:r>
              <a:rPr lang="en-US" altLang="zh-CN" sz="2400" smtClean="0">
                <a:latin typeface="Arial" panose="020B0604020202020204" pitchFamily="34" charset="0"/>
              </a:rPr>
              <a:t>2</a:t>
            </a:r>
            <a:r>
              <a:rPr lang="zh-CN" altLang="en-US" sz="2400" smtClean="0">
                <a:latin typeface="Arial" panose="020B0604020202020204" pitchFamily="34" charset="0"/>
              </a:rPr>
              <a:t>、</a:t>
            </a:r>
            <a:r>
              <a:rPr lang="zh-CN" altLang="en-GB" sz="2400" smtClean="0">
                <a:latin typeface="Arial" panose="020B0604020202020204" pitchFamily="34" charset="0"/>
              </a:rPr>
              <a:t>双总线结构</a:t>
            </a:r>
            <a:r>
              <a:rPr lang="zh-CN" altLang="en-US" sz="2400" smtClean="0">
                <a:latin typeface="Arial" panose="020B0604020202020204" pitchFamily="34" charset="0"/>
              </a:rPr>
              <a:t> </a:t>
            </a:r>
          </a:p>
          <a:p>
            <a:pPr marL="542925" lvl="1" indent="-277813" eaLnBrk="1" hangingPunct="1"/>
            <a:r>
              <a:rPr lang="zh-CN" altLang="en-GB" smtClean="0">
                <a:latin typeface="Arial" panose="020B0604020202020204" pitchFamily="34" charset="0"/>
              </a:rPr>
              <a:t>双总线运算器的结构形式</a:t>
            </a:r>
            <a:r>
              <a:rPr lang="en-GB" altLang="zh-CN" smtClean="0">
                <a:latin typeface="Arial" panose="020B0604020202020204" pitchFamily="34" charset="0"/>
              </a:rPr>
              <a:t>1</a:t>
            </a:r>
            <a:r>
              <a:rPr lang="zh-CN" altLang="en-GB" smtClean="0">
                <a:latin typeface="Arial" panose="020B0604020202020204" pitchFamily="34" charset="0"/>
              </a:rPr>
              <a:t>：</a:t>
            </a:r>
            <a:r>
              <a:rPr lang="en-GB" altLang="zh-CN" smtClean="0">
                <a:latin typeface="Arial" panose="020B0604020202020204" pitchFamily="34" charset="0"/>
              </a:rPr>
              <a:t>ALU+1</a:t>
            </a:r>
            <a:r>
              <a:rPr lang="zh-CN" altLang="en-GB" smtClean="0">
                <a:latin typeface="Arial" panose="020B0604020202020204" pitchFamily="34" charset="0"/>
              </a:rPr>
              <a:t>个暂存器</a:t>
            </a:r>
            <a:r>
              <a:rPr lang="zh-CN" altLang="en-US" smtClean="0"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365572" name="Object 4"/>
          <p:cNvGraphicFramePr>
            <a:graphicFrameLocks noChangeAspect="1"/>
          </p:cNvGraphicFramePr>
          <p:nvPr/>
        </p:nvGraphicFramePr>
        <p:xfrm>
          <a:off x="1116013" y="2492375"/>
          <a:ext cx="6337300" cy="382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8" name="Visio" r:id="rId3" imgW="3810000" imgH="2343285" progId="Visio.Drawing.11">
                  <p:embed/>
                </p:oleObj>
              </mc:Choice>
              <mc:Fallback>
                <p:oleObj name="Visio" r:id="rId3" imgW="3810000" imgH="234328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92375"/>
                        <a:ext cx="6337300" cy="382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二、</a:t>
            </a:r>
            <a:r>
              <a:rPr lang="zh-CN" altLang="en-GB" smtClean="0"/>
              <a:t>定点运算器的总线结构</a:t>
            </a:r>
            <a:endParaRPr lang="zh-CN" altLang="en-US" smtClean="0"/>
          </a:p>
        </p:txBody>
      </p:sp>
      <p:sp>
        <p:nvSpPr>
          <p:cNvPr id="365575" name="Rectangle 7"/>
          <p:cNvSpPr>
            <a:spLocks noChangeArrowheads="1"/>
          </p:cNvSpPr>
          <p:nvPr/>
        </p:nvSpPr>
        <p:spPr bwMode="auto">
          <a:xfrm>
            <a:off x="4643438" y="1125538"/>
            <a:ext cx="3709987" cy="1079500"/>
          </a:xfrm>
          <a:prstGeom prst="rect">
            <a:avLst/>
          </a:prstGeom>
          <a:solidFill>
            <a:srgbClr val="FF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57188" indent="-1778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50938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400">
                <a:latin typeface="Arial" panose="020B0604020202020204" pitchFamily="34" charset="0"/>
              </a:rPr>
              <a:t>如何完成运算操作：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Ri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θ</a:t>
            </a: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Rj</a:t>
            </a:r>
            <a:r>
              <a:rPr lang="zh-CN" altLang="en-GB" sz="2400">
                <a:latin typeface="Arial" panose="020B0604020202020204" pitchFamily="34" charset="0"/>
              </a:rPr>
              <a:t>）→</a:t>
            </a:r>
            <a:r>
              <a:rPr lang="en-GB" altLang="zh-CN" sz="2400">
                <a:latin typeface="Arial" panose="020B0604020202020204" pitchFamily="34" charset="0"/>
              </a:rPr>
              <a:t>Rk</a:t>
            </a:r>
            <a:r>
              <a:rPr lang="zh-CN" altLang="en-GB" sz="2400">
                <a:latin typeface="Arial" panose="020B0604020202020204" pitchFamily="34" charset="0"/>
              </a:rPr>
              <a:t>？</a:t>
            </a:r>
            <a:endParaRPr lang="zh-CN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55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655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4D139CD-4472-4161-B6EF-BAB4C2D6FA4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97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z="2800" smtClean="0">
                <a:latin typeface="Arial" panose="020B0604020202020204" pitchFamily="34" charset="0"/>
              </a:rPr>
              <a:t>双总线运算器的结构形式</a:t>
            </a:r>
            <a:r>
              <a:rPr lang="en-GB" altLang="zh-CN" sz="2800" smtClean="0">
                <a:latin typeface="Arial" panose="020B0604020202020204" pitchFamily="34" charset="0"/>
              </a:rPr>
              <a:t>1— </a:t>
            </a:r>
            <a:r>
              <a:rPr lang="zh-CN" altLang="en-GB" sz="2800" smtClean="0">
                <a:solidFill>
                  <a:srgbClr val="FFFF99"/>
                </a:solidFill>
                <a:latin typeface="Arial" panose="020B0604020202020204" pitchFamily="34" charset="0"/>
              </a:rPr>
              <a:t>数据通路</a:t>
            </a:r>
            <a:endParaRPr lang="zh-CN" altLang="en-US" sz="2800" smtClean="0">
              <a:solidFill>
                <a:srgbClr val="FFFF9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41378" name="Group 34"/>
          <p:cNvGraphicFramePr>
            <a:graphicFrameLocks noGrp="1"/>
          </p:cNvGraphicFramePr>
          <p:nvPr/>
        </p:nvGraphicFramePr>
        <p:xfrm>
          <a:off x="900113" y="1989138"/>
          <a:ext cx="7272337" cy="2746416"/>
        </p:xfrm>
        <a:graphic>
          <a:graphicData uri="http://schemas.openxmlformats.org/drawingml/2006/table">
            <a:tbl>
              <a:tblPr/>
              <a:tblGrid>
                <a:gridCol w="1081087"/>
                <a:gridCol w="3095625"/>
                <a:gridCol w="3095625"/>
              </a:tblGrid>
              <a:tr h="7777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序号</a:t>
                      </a:r>
                    </a:p>
                  </a:txBody>
                  <a:tcPr marL="90000" marR="90000" marT="46794" marB="46794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操作</a:t>
                      </a:r>
                    </a:p>
                  </a:txBody>
                  <a:tcPr marL="90000" marR="90000" marT="46794" marB="467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发送的信号</a:t>
                      </a:r>
                    </a:p>
                  </a:txBody>
                  <a:tcPr marL="90000" marR="90000" marT="46794" marB="467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11908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000" marR="90000" marT="46794" marB="46794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IB1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，（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Rj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 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IB2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运算，结果→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LC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；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794" marB="467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IB1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IB2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 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C_OP(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θ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→LC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794" marB="467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777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000" marR="90000" marT="46794" marB="46794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LC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Rk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794" marB="467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LC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→IB1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IB1→Ri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794" marB="467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441369" name="Rectangle 25"/>
          <p:cNvSpPr>
            <a:spLocks noChangeArrowheads="1"/>
          </p:cNvSpPr>
          <p:nvPr/>
        </p:nvSpPr>
        <p:spPr bwMode="auto">
          <a:xfrm>
            <a:off x="1476375" y="1268413"/>
            <a:ext cx="662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Ri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θ</a:t>
            </a: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Rj</a:t>
            </a:r>
            <a:r>
              <a:rPr lang="zh-CN" altLang="en-GB" sz="2400">
                <a:latin typeface="Arial" panose="020B0604020202020204" pitchFamily="34" charset="0"/>
              </a:rPr>
              <a:t>）→</a:t>
            </a:r>
            <a:r>
              <a:rPr lang="en-GB" altLang="zh-CN" sz="2400">
                <a:latin typeface="Arial" panose="020B0604020202020204" pitchFamily="34" charset="0"/>
              </a:rPr>
              <a:t>Rk</a:t>
            </a:r>
            <a:r>
              <a:rPr lang="zh-CN" altLang="en-GB" sz="2400">
                <a:latin typeface="Arial" panose="020B0604020202020204" pitchFamily="34" charset="0"/>
              </a:rPr>
              <a:t>：需要</a:t>
            </a:r>
            <a:r>
              <a:rPr lang="en-GB" altLang="zh-CN" sz="2400">
                <a:latin typeface="Arial" panose="020B0604020202020204" pitchFamily="34" charset="0"/>
              </a:rPr>
              <a:t>2</a:t>
            </a:r>
            <a:r>
              <a:rPr lang="zh-CN" altLang="en-GB" sz="2400">
                <a:latin typeface="Arial" panose="020B0604020202020204" pitchFamily="34" charset="0"/>
              </a:rPr>
              <a:t>步</a:t>
            </a:r>
            <a:endParaRPr lang="zh-CN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13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413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6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0076A7E-C651-4DA7-8B63-C5DDCCE8D44E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98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125538"/>
            <a:ext cx="3671887" cy="936625"/>
          </a:xfrm>
        </p:spPr>
        <p:txBody>
          <a:bodyPr/>
          <a:lstStyle/>
          <a:p>
            <a:pPr marL="357188" lvl="1" indent="-171450" eaLnBrk="1" hangingPunct="1">
              <a:lnSpc>
                <a:spcPct val="110000"/>
              </a:lnSpc>
            </a:pPr>
            <a:r>
              <a:rPr lang="zh-CN" altLang="en-GB" smtClean="0">
                <a:latin typeface="Arial" panose="020B0604020202020204" pitchFamily="34" charset="0"/>
              </a:rPr>
              <a:t>双总线运算器的结构形式</a:t>
            </a:r>
            <a:r>
              <a:rPr lang="en-US" altLang="zh-CN" smtClean="0">
                <a:latin typeface="Arial" panose="020B0604020202020204" pitchFamily="34" charset="0"/>
              </a:rPr>
              <a:t>2 </a:t>
            </a:r>
            <a:r>
              <a:rPr lang="zh-CN" altLang="en-GB" smtClean="0">
                <a:latin typeface="Arial" panose="020B0604020202020204" pitchFamily="34" charset="0"/>
              </a:rPr>
              <a:t>：</a:t>
            </a:r>
            <a:r>
              <a:rPr lang="en-GB" altLang="zh-CN" smtClean="0">
                <a:latin typeface="Arial" panose="020B0604020202020204" pitchFamily="34" charset="0"/>
              </a:rPr>
              <a:t>ALU+1</a:t>
            </a:r>
            <a:r>
              <a:rPr lang="zh-CN" altLang="en-GB" smtClean="0">
                <a:latin typeface="Arial" panose="020B0604020202020204" pitchFamily="34" charset="0"/>
              </a:rPr>
              <a:t>个暂存器</a:t>
            </a:r>
            <a:r>
              <a:rPr lang="zh-CN" altLang="en-US" smtClean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二、</a:t>
            </a:r>
            <a:r>
              <a:rPr lang="zh-CN" altLang="en-GB" smtClean="0"/>
              <a:t>定点运算器的总线结构</a:t>
            </a:r>
            <a:endParaRPr lang="zh-CN" altLang="en-US" smtClean="0"/>
          </a:p>
        </p:txBody>
      </p:sp>
      <p:graphicFrame>
        <p:nvGraphicFramePr>
          <p:cNvPr id="366598" name="Object 6"/>
          <p:cNvGraphicFramePr>
            <a:graphicFrameLocks noChangeAspect="1"/>
          </p:cNvGraphicFramePr>
          <p:nvPr/>
        </p:nvGraphicFramePr>
        <p:xfrm>
          <a:off x="1042988" y="2276475"/>
          <a:ext cx="6911975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6" name="Visio" r:id="rId3" imgW="3981069" imgH="2239899" progId="Visio.Drawing.11">
                  <p:embed/>
                </p:oleObj>
              </mc:Choice>
              <mc:Fallback>
                <p:oleObj name="Visio" r:id="rId3" imgW="3981069" imgH="2239899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276475"/>
                        <a:ext cx="6911975" cy="388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6599" name="Rectangle 7"/>
          <p:cNvSpPr>
            <a:spLocks noChangeArrowheads="1"/>
          </p:cNvSpPr>
          <p:nvPr/>
        </p:nvSpPr>
        <p:spPr bwMode="auto">
          <a:xfrm>
            <a:off x="4643438" y="1125538"/>
            <a:ext cx="3709987" cy="1079500"/>
          </a:xfrm>
          <a:prstGeom prst="rect">
            <a:avLst/>
          </a:prstGeom>
          <a:solidFill>
            <a:srgbClr val="FF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57188" indent="-1778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50938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400">
                <a:latin typeface="Arial" panose="020B0604020202020204" pitchFamily="34" charset="0"/>
              </a:rPr>
              <a:t>如何完成运算操作：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Ri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θ</a:t>
            </a: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Rj</a:t>
            </a:r>
            <a:r>
              <a:rPr lang="zh-CN" altLang="en-GB" sz="2400">
                <a:latin typeface="Arial" panose="020B0604020202020204" pitchFamily="34" charset="0"/>
              </a:rPr>
              <a:t>）→</a:t>
            </a:r>
            <a:r>
              <a:rPr lang="en-GB" altLang="zh-CN" sz="2400">
                <a:latin typeface="Arial" panose="020B0604020202020204" pitchFamily="34" charset="0"/>
              </a:rPr>
              <a:t>Rk</a:t>
            </a:r>
            <a:r>
              <a:rPr lang="zh-CN" altLang="en-GB" sz="2400">
                <a:latin typeface="Arial" panose="020B0604020202020204" pitchFamily="34" charset="0"/>
              </a:rPr>
              <a:t>？</a:t>
            </a:r>
            <a:endParaRPr lang="zh-CN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65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665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85D8833-DDC3-424A-BE15-D9C0CC4B9F0A}" type="slidenum"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/>
              <a:t>99</a:t>
            </a:fld>
            <a:endParaRPr lang="en-US" altLang="zh-CN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GB" sz="2800" smtClean="0">
                <a:latin typeface="Arial" panose="020B0604020202020204" pitchFamily="34" charset="0"/>
              </a:rPr>
              <a:t>双总线运算器的结构形式</a:t>
            </a:r>
            <a:r>
              <a:rPr lang="en-GB" altLang="zh-CN" sz="2800" smtClean="0">
                <a:latin typeface="Arial" panose="020B0604020202020204" pitchFamily="34" charset="0"/>
              </a:rPr>
              <a:t>2— </a:t>
            </a:r>
            <a:r>
              <a:rPr lang="zh-CN" altLang="en-GB" sz="2800" smtClean="0">
                <a:solidFill>
                  <a:srgbClr val="FFFF99"/>
                </a:solidFill>
                <a:latin typeface="Arial" panose="020B0604020202020204" pitchFamily="34" charset="0"/>
              </a:rPr>
              <a:t>数据通路</a:t>
            </a:r>
            <a:endParaRPr lang="zh-CN" altLang="en-US" sz="2800" smtClean="0">
              <a:solidFill>
                <a:srgbClr val="FFFF9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43429" name="Group 37"/>
          <p:cNvGraphicFramePr>
            <a:graphicFrameLocks noGrp="1"/>
          </p:cNvGraphicFramePr>
          <p:nvPr/>
        </p:nvGraphicFramePr>
        <p:xfrm>
          <a:off x="900113" y="1989138"/>
          <a:ext cx="7416800" cy="2663825"/>
        </p:xfrm>
        <a:graphic>
          <a:graphicData uri="http://schemas.openxmlformats.org/drawingml/2006/table">
            <a:tbl>
              <a:tblPr/>
              <a:tblGrid>
                <a:gridCol w="1081087"/>
                <a:gridCol w="3022600"/>
                <a:gridCol w="3313113"/>
              </a:tblGrid>
              <a:tr h="901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序号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操作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发送的信号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IB1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IB1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LA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1152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Rj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 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IB2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IB1→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Rk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；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Ri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 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IB2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C_OP(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θ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 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→IB1</a:t>
                      </a:r>
                      <a:r>
                        <a:rPr kumimoji="0" lang="zh-CN" alt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，</a:t>
                      </a:r>
                      <a:r>
                        <a:rPr kumimoji="0" lang="en-GB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IB1→Ri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443413" name="Rectangle 21"/>
          <p:cNvSpPr>
            <a:spLocks noChangeArrowheads="1"/>
          </p:cNvSpPr>
          <p:nvPr/>
        </p:nvSpPr>
        <p:spPr bwMode="auto">
          <a:xfrm>
            <a:off x="1476375" y="1268413"/>
            <a:ext cx="662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Ri</a:t>
            </a:r>
            <a:r>
              <a:rPr lang="zh-CN" altLang="en-GB" sz="2400">
                <a:latin typeface="Arial" panose="020B0604020202020204" pitchFamily="34" charset="0"/>
              </a:rPr>
              <a:t>）</a:t>
            </a:r>
            <a:r>
              <a:rPr lang="en-GB" altLang="zh-CN" sz="2400">
                <a:latin typeface="Arial" panose="020B0604020202020204" pitchFamily="34" charset="0"/>
              </a:rPr>
              <a:t>θ</a:t>
            </a:r>
            <a:r>
              <a:rPr lang="zh-CN" altLang="en-GB" sz="2400">
                <a:latin typeface="Arial" panose="020B0604020202020204" pitchFamily="34" charset="0"/>
              </a:rPr>
              <a:t>（</a:t>
            </a:r>
            <a:r>
              <a:rPr lang="en-GB" altLang="zh-CN" sz="2400">
                <a:latin typeface="Arial" panose="020B0604020202020204" pitchFamily="34" charset="0"/>
              </a:rPr>
              <a:t>Rj</a:t>
            </a:r>
            <a:r>
              <a:rPr lang="zh-CN" altLang="en-GB" sz="2400">
                <a:latin typeface="Arial" panose="020B0604020202020204" pitchFamily="34" charset="0"/>
              </a:rPr>
              <a:t>）→</a:t>
            </a:r>
            <a:r>
              <a:rPr lang="en-GB" altLang="zh-CN" sz="2400">
                <a:latin typeface="Arial" panose="020B0604020202020204" pitchFamily="34" charset="0"/>
              </a:rPr>
              <a:t>Rk</a:t>
            </a:r>
            <a:r>
              <a:rPr lang="zh-CN" altLang="en-GB" sz="2400">
                <a:latin typeface="Arial" panose="020B0604020202020204" pitchFamily="34" charset="0"/>
              </a:rPr>
              <a:t>：需要</a:t>
            </a:r>
            <a:r>
              <a:rPr lang="en-GB" altLang="zh-CN" sz="2400">
                <a:latin typeface="Arial" panose="020B0604020202020204" pitchFamily="34" charset="0"/>
              </a:rPr>
              <a:t>2</a:t>
            </a:r>
            <a:r>
              <a:rPr lang="zh-CN" altLang="en-GB" sz="2400">
                <a:latin typeface="Arial" panose="020B0604020202020204" pitchFamily="34" charset="0"/>
              </a:rPr>
              <a:t>步</a:t>
            </a:r>
            <a:endParaRPr lang="zh-CN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34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434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413" grpId="0"/>
    </p:bld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003366"/>
      </a:dk1>
      <a:lt1>
        <a:srgbClr val="FFFFFF"/>
      </a:lt1>
      <a:dk2>
        <a:srgbClr val="5086C2"/>
      </a:dk2>
      <a:lt2>
        <a:srgbClr val="C0C0C0"/>
      </a:lt2>
      <a:accent1>
        <a:srgbClr val="DE8848"/>
      </a:accent1>
      <a:accent2>
        <a:srgbClr val="85BA54"/>
      </a:accent2>
      <a:accent3>
        <a:srgbClr val="FFFFFF"/>
      </a:accent3>
      <a:accent4>
        <a:srgbClr val="002A56"/>
      </a:accent4>
      <a:accent5>
        <a:srgbClr val="ECC3B1"/>
      </a:accent5>
      <a:accent6>
        <a:srgbClr val="78A84B"/>
      </a:accent6>
      <a:hlink>
        <a:srgbClr val="4C59D2"/>
      </a:hlink>
      <a:folHlink>
        <a:srgbClr val="A0B5C4"/>
      </a:folHlink>
    </a:clrScheme>
    <a:fontScheme name="sample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48806B"/>
        </a:dk1>
        <a:lt1>
          <a:srgbClr val="FFFFFF"/>
        </a:lt1>
        <a:dk2>
          <a:srgbClr val="77956D"/>
        </a:dk2>
        <a:lt2>
          <a:srgbClr val="C0C0C0"/>
        </a:lt2>
        <a:accent1>
          <a:srgbClr val="6BB9C3"/>
        </a:accent1>
        <a:accent2>
          <a:srgbClr val="E7BA15"/>
        </a:accent2>
        <a:accent3>
          <a:srgbClr val="FFFFFF"/>
        </a:accent3>
        <a:accent4>
          <a:srgbClr val="3C6C5A"/>
        </a:accent4>
        <a:accent5>
          <a:srgbClr val="BAD9DE"/>
        </a:accent5>
        <a:accent6>
          <a:srgbClr val="D1A812"/>
        </a:accent6>
        <a:hlink>
          <a:srgbClr val="76C14D"/>
        </a:hlink>
        <a:folHlink>
          <a:srgbClr val="B0C2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5F5F5F"/>
        </a:dk1>
        <a:lt1>
          <a:srgbClr val="FFFFFF"/>
        </a:lt1>
        <a:dk2>
          <a:srgbClr val="8D8D8D"/>
        </a:dk2>
        <a:lt2>
          <a:srgbClr val="C0C0C0"/>
        </a:lt2>
        <a:accent1>
          <a:srgbClr val="8EC072"/>
        </a:accent1>
        <a:accent2>
          <a:srgbClr val="5DB8CD"/>
        </a:accent2>
        <a:accent3>
          <a:srgbClr val="FFFFFF"/>
        </a:accent3>
        <a:accent4>
          <a:srgbClr val="505050"/>
        </a:accent4>
        <a:accent5>
          <a:srgbClr val="C6DCBC"/>
        </a:accent5>
        <a:accent6>
          <a:srgbClr val="53A6BA"/>
        </a:accent6>
        <a:hlink>
          <a:srgbClr val="D68B40"/>
        </a:hlink>
        <a:folHlink>
          <a:srgbClr val="D5D17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3366"/>
        </a:dk1>
        <a:lt1>
          <a:srgbClr val="FFFFFF"/>
        </a:lt1>
        <a:dk2>
          <a:srgbClr val="5086C2"/>
        </a:dk2>
        <a:lt2>
          <a:srgbClr val="C0C0C0"/>
        </a:lt2>
        <a:accent1>
          <a:srgbClr val="DE8848"/>
        </a:accent1>
        <a:accent2>
          <a:srgbClr val="85BA54"/>
        </a:accent2>
        <a:accent3>
          <a:srgbClr val="FFFFFF"/>
        </a:accent3>
        <a:accent4>
          <a:srgbClr val="002A56"/>
        </a:accent4>
        <a:accent5>
          <a:srgbClr val="ECC3B1"/>
        </a:accent5>
        <a:accent6>
          <a:srgbClr val="78A84B"/>
        </a:accent6>
        <a:hlink>
          <a:srgbClr val="4C59D2"/>
        </a:hlink>
        <a:folHlink>
          <a:srgbClr val="A0B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cdb2004146l</Template>
  <TotalTime>4692</TotalTime>
  <Words>10185</Words>
  <Application>Microsoft Office PowerPoint</Application>
  <PresentationFormat>全屏显示(4:3)</PresentationFormat>
  <Paragraphs>1534</Paragraphs>
  <Slides>155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155</vt:i4>
      </vt:variant>
    </vt:vector>
  </HeadingPairs>
  <TitlesOfParts>
    <vt:vector size="160" baseType="lpstr">
      <vt:lpstr>sample</vt:lpstr>
      <vt:lpstr>Image</vt:lpstr>
      <vt:lpstr>公式</vt:lpstr>
      <vt:lpstr>Visio</vt:lpstr>
      <vt:lpstr>Microsoft Visio 绘图</vt:lpstr>
      <vt:lpstr>PowerPoint 演示文稿</vt:lpstr>
      <vt:lpstr>第4章 运算方法与运算器</vt:lpstr>
      <vt:lpstr>4.1 定点数的加减运算及实现</vt:lpstr>
      <vt:lpstr>一、补码加减运算与运算器</vt:lpstr>
      <vt:lpstr>1、补码加减运算方法</vt:lpstr>
      <vt:lpstr>1、补码加减运算方法</vt:lpstr>
      <vt:lpstr>求补运算：[Y]补 → [-Y]补 </vt:lpstr>
      <vt:lpstr>补码加减运算举例</vt:lpstr>
      <vt:lpstr>2、补码加减运算的溢出判断</vt:lpstr>
      <vt:lpstr>常用的判溢方法（补码加减运算）</vt:lpstr>
      <vt:lpstr>常用的判溢方法（补码加减运算）</vt:lpstr>
      <vt:lpstr>常用的判溢方法（补码加减运算）</vt:lpstr>
      <vt:lpstr>常用的判溢方法（补码加减运算）</vt:lpstr>
      <vt:lpstr>双符号位判溢方法举例</vt:lpstr>
      <vt:lpstr>3、补码加减运算器</vt:lpstr>
      <vt:lpstr>3、补码加减运算器的实现</vt:lpstr>
      <vt:lpstr>二、机器数的移位运算</vt:lpstr>
      <vt:lpstr>补码的算术移位</vt:lpstr>
      <vt:lpstr>补码的算术移位举例</vt:lpstr>
      <vt:lpstr>三、移码加减运算与判溢</vt:lpstr>
      <vt:lpstr>三、移码加减运算与判溢</vt:lpstr>
      <vt:lpstr>四、十进制加法运算</vt:lpstr>
      <vt:lpstr>四、十进制加法运算</vt:lpstr>
      <vt:lpstr>4.2  定点数的乘法运算及实现</vt:lpstr>
      <vt:lpstr>4.2  定点数的乘法运算及实现</vt:lpstr>
      <vt:lpstr>4.2  定点数的乘法运算及实现</vt:lpstr>
      <vt:lpstr>乘除法运算的3种实现方法</vt:lpstr>
      <vt:lpstr>4.2  定点数的乘法运算及实现</vt:lpstr>
      <vt:lpstr>一、原码乘法及实现</vt:lpstr>
      <vt:lpstr>1、手工乘法算法</vt:lpstr>
      <vt:lpstr>改造手工算法适合计算机硬件实现：</vt:lpstr>
      <vt:lpstr>2、原码一位乘法算法：累加、右移</vt:lpstr>
      <vt:lpstr>举例</vt:lpstr>
      <vt:lpstr>3、原码乘法的硬件实现：加法器、移位器</vt:lpstr>
      <vt:lpstr>3、原码乘法的硬件实现</vt:lpstr>
      <vt:lpstr>1011×1101</vt:lpstr>
      <vt:lpstr>第一次求部分积</vt:lpstr>
      <vt:lpstr>第一次求部分积</vt:lpstr>
      <vt:lpstr>第二次求部分积</vt:lpstr>
      <vt:lpstr>第二次求部分积</vt:lpstr>
      <vt:lpstr>第三次求部分积</vt:lpstr>
      <vt:lpstr>第三次求部分积</vt:lpstr>
      <vt:lpstr>第四次求部分积</vt:lpstr>
      <vt:lpstr>第四次求部分积</vt:lpstr>
      <vt:lpstr>原码一位乘法流程 ：</vt:lpstr>
      <vt:lpstr>二、补码乘法及实现</vt:lpstr>
      <vt:lpstr>（1）补码一位乘法——校正法</vt:lpstr>
      <vt:lpstr>（1）补码一位乘法——校正法</vt:lpstr>
      <vt:lpstr>（1）补码一位乘法——校正法</vt:lpstr>
      <vt:lpstr>PowerPoint 演示文稿</vt:lpstr>
      <vt:lpstr>校正法举例2</vt:lpstr>
      <vt:lpstr>（2）补码一位乘法——Booth算法</vt:lpstr>
      <vt:lpstr>Booth算法的运算规则</vt:lpstr>
      <vt:lpstr>Booth算法举例</vt:lpstr>
      <vt:lpstr>2、补码乘法的硬件实现</vt:lpstr>
      <vt:lpstr>PowerPoint 演示文稿</vt:lpstr>
      <vt:lpstr>三、阵列乘法器</vt:lpstr>
      <vt:lpstr>绝对值阵列乘法器</vt:lpstr>
      <vt:lpstr>举例：1101×1011</vt:lpstr>
      <vt:lpstr>补码阵列乘法器 </vt:lpstr>
      <vt:lpstr>补码→绝对值电路</vt:lpstr>
      <vt:lpstr>绝对值→补码电路</vt:lpstr>
      <vt:lpstr>4.3  定点数除法运算及实现</vt:lpstr>
      <vt:lpstr>一、原码除法及实现</vt:lpstr>
      <vt:lpstr>1、手工除法算法</vt:lpstr>
      <vt:lpstr>改进手工算法→适合机器运算：</vt:lpstr>
      <vt:lpstr>2、原码恢复余数算法</vt:lpstr>
      <vt:lpstr>2、原码恢复余数算法</vt:lpstr>
      <vt:lpstr>2、原码恢复余数算法</vt:lpstr>
      <vt:lpstr>举例1</vt:lpstr>
      <vt:lpstr>3、原码不恢复余数算法</vt:lpstr>
      <vt:lpstr>3、原码不恢复余数算法</vt:lpstr>
      <vt:lpstr>举例2</vt:lpstr>
      <vt:lpstr>4、原码除法的硬件实现</vt:lpstr>
      <vt:lpstr>4、原码除法的硬件实现</vt:lpstr>
      <vt:lpstr>原码不恢复余数除法流程</vt:lpstr>
      <vt:lpstr>二、补码除法及实现</vt:lpstr>
      <vt:lpstr>二、补码除法及实现</vt:lpstr>
      <vt:lpstr>二、补码除法及实现</vt:lpstr>
      <vt:lpstr>二、补码除法及实现</vt:lpstr>
      <vt:lpstr>二、补码除法及实现</vt:lpstr>
      <vt:lpstr>二、补码除法及实现</vt:lpstr>
      <vt:lpstr>二、补码除法及实现</vt:lpstr>
      <vt:lpstr>三、阵列除法器</vt:lpstr>
      <vt:lpstr>三、阵列除法器</vt:lpstr>
      <vt:lpstr>三、阵列除法器</vt:lpstr>
      <vt:lpstr>三、阵列除法器</vt:lpstr>
      <vt:lpstr>举例：0.101000÷0.110</vt:lpstr>
      <vt:lpstr>4.4  定点运算器的组成与结构</vt:lpstr>
      <vt:lpstr>一、定点运算器的组成</vt:lpstr>
      <vt:lpstr>一、定点运算器的组成</vt:lpstr>
      <vt:lpstr>二、定点运算器的总线结构</vt:lpstr>
      <vt:lpstr>单总线运算器的结构形式1— 数据通路</vt:lpstr>
      <vt:lpstr>二、定点运算器的总线结构</vt:lpstr>
      <vt:lpstr>单总线运算器的结构形式2— 数据通路</vt:lpstr>
      <vt:lpstr>二、定点运算器的总线结构</vt:lpstr>
      <vt:lpstr>双总线运算器的结构形式1— 数据通路</vt:lpstr>
      <vt:lpstr>二、定点运算器的总线结构</vt:lpstr>
      <vt:lpstr>双总线运算器的结构形式2— 数据通路</vt:lpstr>
      <vt:lpstr>二、定点运算器的总线结构</vt:lpstr>
      <vt:lpstr>三总线运算器的结构形式— 数据通路</vt:lpstr>
      <vt:lpstr>三、标志寄存器 </vt:lpstr>
      <vt:lpstr>三、标志寄存器 </vt:lpstr>
      <vt:lpstr>三、标志寄存器 </vt:lpstr>
      <vt:lpstr>三、标志寄存器 </vt:lpstr>
      <vt:lpstr>三、标志寄存器（举例）</vt:lpstr>
      <vt:lpstr>4.5  浮点运算及运算器</vt:lpstr>
      <vt:lpstr>浮点数运算方法</vt:lpstr>
      <vt:lpstr>一、浮点加减运算</vt:lpstr>
      <vt:lpstr>一、浮点加减运算</vt:lpstr>
      <vt:lpstr>一、浮点加减运算</vt:lpstr>
      <vt:lpstr>浮点加减运算步骤</vt:lpstr>
      <vt:lpstr>浮点加减运算步骤</vt:lpstr>
      <vt:lpstr>一、浮点加减运算</vt:lpstr>
      <vt:lpstr>一、浮点加减运算</vt:lpstr>
      <vt:lpstr>浮点加减运算流程</vt:lpstr>
      <vt:lpstr>例：12位浮点数，阶码4位，包含1位阶符，尾数8位，包含1位数符，用补码表示，阶码在前，尾数（包括数符）在后，已知：      X=（-0.1001011）×2001    Y=0.1100101×2-010        求Z=X+Y。 </vt:lpstr>
      <vt:lpstr>一、浮点加减运算</vt:lpstr>
      <vt:lpstr>二、浮点乘法运算</vt:lpstr>
      <vt:lpstr>浮点乘法运算步骤</vt:lpstr>
      <vt:lpstr>浮点数乘法运算流程</vt:lpstr>
      <vt:lpstr>二、浮点乘法运算（举例）</vt:lpstr>
      <vt:lpstr>二、浮点乘法运算（举例）</vt:lpstr>
      <vt:lpstr>二、浮点乘法运算（举例）</vt:lpstr>
      <vt:lpstr>三、浮点除法运算</vt:lpstr>
      <vt:lpstr>浮点数除法运算步骤</vt:lpstr>
      <vt:lpstr>浮点数除法运算流程</vt:lpstr>
      <vt:lpstr>三、浮点除法运算（举例）</vt:lpstr>
      <vt:lpstr>三、浮点除法运算（举例）</vt:lpstr>
      <vt:lpstr>三、浮点除法运算（举例）</vt:lpstr>
      <vt:lpstr>四、浮点运算器</vt:lpstr>
      <vt:lpstr>四、浮点运算器</vt:lpstr>
      <vt:lpstr>4.6  浮点运算器举例</vt:lpstr>
      <vt:lpstr>一、 80X87算术协处理器</vt:lpstr>
      <vt:lpstr>80387的主要性能和结构</vt:lpstr>
      <vt:lpstr>80387支持的7种数据类型及其格式 </vt:lpstr>
      <vt:lpstr>80387的主要性能和结构</vt:lpstr>
      <vt:lpstr>80387内部结构框图 </vt:lpstr>
      <vt:lpstr>寄存器堆栈 </vt:lpstr>
      <vt:lpstr>状态寄存器</vt:lpstr>
      <vt:lpstr>状态寄存器</vt:lpstr>
      <vt:lpstr>状态寄存器</vt:lpstr>
      <vt:lpstr>状态寄存器</vt:lpstr>
      <vt:lpstr>状态寄存器</vt:lpstr>
      <vt:lpstr>控制寄存器 </vt:lpstr>
      <vt:lpstr>80387控制寄存器</vt:lpstr>
      <vt:lpstr>标记寄存器</vt:lpstr>
      <vt:lpstr>标记寄存器</vt:lpstr>
      <vt:lpstr>二、浮点运算流水线</vt:lpstr>
      <vt:lpstr>二、浮点运算流水线 </vt:lpstr>
      <vt:lpstr>二、浮点运算流水线 </vt:lpstr>
      <vt:lpstr>二、浮点运算流水线 </vt:lpstr>
      <vt:lpstr>本章小结</vt:lpstr>
      <vt:lpstr>作业</vt:lpstr>
      <vt:lpstr>PowerPoint 演示文稿</vt:lpstr>
    </vt:vector>
  </TitlesOfParts>
  <Company>hziee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计算机组成原理</dc:title>
  <dc:subject>第4章 运算方法与运算器</dc:subject>
  <dc:creator>冯建文</dc:creator>
  <cp:lastModifiedBy>FJW</cp:lastModifiedBy>
  <cp:revision>224</cp:revision>
  <dcterms:created xsi:type="dcterms:W3CDTF">2004-11-17T05:40:17Z</dcterms:created>
  <dcterms:modified xsi:type="dcterms:W3CDTF">2018-03-14T13:40:55Z</dcterms:modified>
</cp:coreProperties>
</file>